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5" r:id="rId1"/>
  </p:sldMasterIdLst>
  <p:notesMasterIdLst>
    <p:notesMasterId r:id="rId21"/>
  </p:notesMasterIdLst>
  <p:handoutMasterIdLst>
    <p:handoutMasterId r:id="rId22"/>
  </p:handoutMasterIdLst>
  <p:sldIdLst>
    <p:sldId id="281" r:id="rId2"/>
    <p:sldId id="283" r:id="rId3"/>
    <p:sldId id="257" r:id="rId4"/>
    <p:sldId id="258" r:id="rId5"/>
    <p:sldId id="259" r:id="rId6"/>
    <p:sldId id="260" r:id="rId7"/>
    <p:sldId id="262" r:id="rId8"/>
    <p:sldId id="287" r:id="rId9"/>
    <p:sldId id="288" r:id="rId10"/>
    <p:sldId id="289" r:id="rId11"/>
    <p:sldId id="261" r:id="rId12"/>
    <p:sldId id="284" r:id="rId13"/>
    <p:sldId id="285" r:id="rId14"/>
    <p:sldId id="263" r:id="rId15"/>
    <p:sldId id="264" r:id="rId16"/>
    <p:sldId id="265" r:id="rId17"/>
    <p:sldId id="272" r:id="rId18"/>
    <p:sldId id="274" r:id="rId19"/>
    <p:sldId id="286" r:id="rId20"/>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FED9AA-6A97-45FF-BCF1-DBD9CFBE798F}">
          <p14:sldIdLst>
            <p14:sldId id="281"/>
            <p14:sldId id="283"/>
            <p14:sldId id="257"/>
          </p14:sldIdLst>
        </p14:section>
        <p14:section name="Section 1" id="{2A7242DC-929E-4579-8F10-2B02EF80F144}">
          <p14:sldIdLst>
            <p14:sldId id="258"/>
            <p14:sldId id="259"/>
            <p14:sldId id="260"/>
          </p14:sldIdLst>
        </p14:section>
        <p14:section name="Section 2" id="{166B4E13-456F-4DE7-8043-47B198AC9D32}">
          <p14:sldIdLst>
            <p14:sldId id="262"/>
            <p14:sldId id="287"/>
            <p14:sldId id="288"/>
            <p14:sldId id="289"/>
            <p14:sldId id="261"/>
            <p14:sldId id="284"/>
            <p14:sldId id="285"/>
          </p14:sldIdLst>
        </p14:section>
        <p14:section name="Section 3" id="{FD1E6B44-63E4-4285-A079-29EC5D274920}">
          <p14:sldIdLst>
            <p14:sldId id="263"/>
            <p14:sldId id="264"/>
            <p14:sldId id="265"/>
          </p14:sldIdLst>
        </p14:section>
        <p14:section name="Section 7" id="{6166B4CC-CA49-40F5-A1F9-C46A2E7E6AAE}">
          <p14:sldIdLst>
            <p14:sldId id="272"/>
            <p14:sldId id="274"/>
            <p14:sldId id="2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5F74"/>
    <a:srgbClr val="EBBADB"/>
    <a:srgbClr val="FDAF1F"/>
    <a:srgbClr val="C57C86"/>
    <a:srgbClr val="F08310"/>
    <a:srgbClr val="EB51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38" autoAdjust="0"/>
    <p:restoredTop sz="95726" autoAdjust="0"/>
  </p:normalViewPr>
  <p:slideViewPr>
    <p:cSldViewPr snapToGrid="0" showGuides="1">
      <p:cViewPr>
        <p:scale>
          <a:sx n="75" d="100"/>
          <a:sy n="75" d="100"/>
        </p:scale>
        <p:origin x="1224" y="514"/>
      </p:cViewPr>
      <p:guideLst/>
    </p:cSldViewPr>
  </p:slideViewPr>
  <p:notesTextViewPr>
    <p:cViewPr>
      <p:scale>
        <a:sx n="1" d="1"/>
        <a:sy n="1" d="1"/>
      </p:scale>
      <p:origin x="0" y="0"/>
    </p:cViewPr>
  </p:notesTextViewPr>
  <p:notesViewPr>
    <p:cSldViewPr snapToGrid="0" showGuides="1">
      <p:cViewPr varScale="1">
        <p:scale>
          <a:sx n="80" d="100"/>
          <a:sy n="80" d="100"/>
        </p:scale>
        <p:origin x="291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0E12572B-F973-4732-A453-119EA490170A}" type="datetimeFigureOut">
              <a:rPr lang="en-US" smtClean="0"/>
              <a:t>5/23/2023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8BB83C12-F094-4EDD-ABDC-7BADBDED5742}" type="slidenum">
              <a:rPr lang="en-US" smtClean="0"/>
              <a:t>‹#›</a:t>
            </a:fld>
            <a:endParaRPr lang="en-US" dirty="0"/>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3A8927E5-BED3-44D0-9ADF-FA873E1D6DAF}" type="datetimeFigureOut">
              <a:rPr lang="en-US" smtClean="0"/>
              <a:t>5/23/2023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en-GB" alt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7324DA73-AE27-4433-BD53-3E1DB61918F0}" type="slidenum">
              <a:rPr lang="en-US" smtClean="0"/>
              <a:t>‹#›</a:t>
            </a:fld>
            <a:endParaRPr lang="en-US" dirty="0"/>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7324DA73-AE27-4433-BD53-3E1DB61918F0}" type="slidenum">
              <a:rPr lang="en-US" smtClean="0"/>
              <a:t>2</a:t>
            </a:fld>
            <a:endParaRPr lang="en-US" dirty="0"/>
          </a:p>
        </p:txBody>
      </p:sp>
    </p:spTree>
    <p:extLst>
      <p:ext uri="{BB962C8B-B14F-4D97-AF65-F5344CB8AC3E}">
        <p14:creationId xmlns:p14="http://schemas.microsoft.com/office/powerpoint/2010/main" val="1637048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14</a:t>
            </a:fld>
            <a:endParaRPr lang="de-DE" altLang="de-DE" dirty="0"/>
          </a:p>
        </p:txBody>
      </p:sp>
    </p:spTree>
    <p:extLst>
      <p:ext uri="{BB962C8B-B14F-4D97-AF65-F5344CB8AC3E}">
        <p14:creationId xmlns:p14="http://schemas.microsoft.com/office/powerpoint/2010/main" val="4045307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15</a:t>
            </a:fld>
            <a:endParaRPr lang="de-DE" altLang="de-DE" dirty="0"/>
          </a:p>
        </p:txBody>
      </p:sp>
    </p:spTree>
    <p:extLst>
      <p:ext uri="{BB962C8B-B14F-4D97-AF65-F5344CB8AC3E}">
        <p14:creationId xmlns:p14="http://schemas.microsoft.com/office/powerpoint/2010/main" val="2235490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6</a:t>
            </a:fld>
            <a:endParaRPr lang="de-DE" altLang="de-DE" dirty="0"/>
          </a:p>
        </p:txBody>
      </p:sp>
    </p:spTree>
    <p:extLst>
      <p:ext uri="{BB962C8B-B14F-4D97-AF65-F5344CB8AC3E}">
        <p14:creationId xmlns:p14="http://schemas.microsoft.com/office/powerpoint/2010/main" val="2497407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7</a:t>
            </a:fld>
            <a:endParaRPr lang="de-DE" altLang="de-DE" dirty="0"/>
          </a:p>
        </p:txBody>
      </p:sp>
    </p:spTree>
    <p:extLst>
      <p:ext uri="{BB962C8B-B14F-4D97-AF65-F5344CB8AC3E}">
        <p14:creationId xmlns:p14="http://schemas.microsoft.com/office/powerpoint/2010/main" val="3713318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8</a:t>
            </a:fld>
            <a:endParaRPr lang="de-DE" altLang="de-DE" dirty="0"/>
          </a:p>
        </p:txBody>
      </p:sp>
    </p:spTree>
    <p:extLst>
      <p:ext uri="{BB962C8B-B14F-4D97-AF65-F5344CB8AC3E}">
        <p14:creationId xmlns:p14="http://schemas.microsoft.com/office/powerpoint/2010/main" val="3783292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9</a:t>
            </a:fld>
            <a:endParaRPr lang="de-DE" altLang="de-DE" dirty="0"/>
          </a:p>
        </p:txBody>
      </p:sp>
    </p:spTree>
    <p:extLst>
      <p:ext uri="{BB962C8B-B14F-4D97-AF65-F5344CB8AC3E}">
        <p14:creationId xmlns:p14="http://schemas.microsoft.com/office/powerpoint/2010/main" val="116349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10</a:t>
            </a:fld>
            <a:endParaRPr lang="de-DE" altLang="de-DE" dirty="0"/>
          </a:p>
        </p:txBody>
      </p:sp>
    </p:spTree>
    <p:extLst>
      <p:ext uri="{BB962C8B-B14F-4D97-AF65-F5344CB8AC3E}">
        <p14:creationId xmlns:p14="http://schemas.microsoft.com/office/powerpoint/2010/main" val="287001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11</a:t>
            </a:fld>
            <a:endParaRPr lang="de-DE" altLang="de-DE" dirty="0"/>
          </a:p>
        </p:txBody>
      </p:sp>
    </p:spTree>
    <p:extLst>
      <p:ext uri="{BB962C8B-B14F-4D97-AF65-F5344CB8AC3E}">
        <p14:creationId xmlns:p14="http://schemas.microsoft.com/office/powerpoint/2010/main" val="2136724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12</a:t>
            </a:fld>
            <a:endParaRPr lang="de-DE" altLang="de-DE" dirty="0"/>
          </a:p>
        </p:txBody>
      </p:sp>
    </p:spTree>
    <p:extLst>
      <p:ext uri="{BB962C8B-B14F-4D97-AF65-F5344CB8AC3E}">
        <p14:creationId xmlns:p14="http://schemas.microsoft.com/office/powerpoint/2010/main" val="3165816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13</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2109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868680" y="1399032"/>
            <a:ext cx="10744200" cy="4928616"/>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71331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5"/>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51" imgH="450" progId="TCLayout.ActiveDocument.1">
                  <p:embed/>
                </p:oleObj>
              </mc:Choice>
              <mc:Fallback>
                <p:oleObj name="think-cell Slide" r:id="rId7" imgW="451" imgH="450"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6"/>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5/23/2023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9"/>
          <a:stretch>
            <a:fillRect/>
          </a:stretch>
        </p:blipFill>
        <p:spPr>
          <a:xfrm>
            <a:off x="11009789" y="384048"/>
            <a:ext cx="711200" cy="616373"/>
          </a:xfrm>
          <a:prstGeom prst="rect">
            <a:avLst/>
          </a:prstGeom>
        </p:spPr>
      </p:pic>
    </p:spTree>
    <p:custDataLst>
      <p:tags r:id="rId4"/>
    </p:custDataLst>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54" r:id="rId1"/>
    <p:sldLayoutId id="2147483656" r:id="rId2"/>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userDrawn="1">
          <p15:clr>
            <a:srgbClr val="C35EA4"/>
          </p15:clr>
        </p15:guide>
        <p15:guide id="2" pos="7328"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emf"/><Relationship Id="rId5" Type="http://schemas.openxmlformats.org/officeDocument/2006/relationships/oleObject" Target="../embeddings/oleObject9.bin"/><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emf"/><Relationship Id="rId5" Type="http://schemas.openxmlformats.org/officeDocument/2006/relationships/oleObject" Target="../embeddings/oleObject10.bin"/><Relationship Id="rId4" Type="http://schemas.openxmlformats.org/officeDocument/2006/relationships/notesSlide" Target="../notesSlides/notesSlide6.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3.emf"/><Relationship Id="rId5" Type="http://schemas.openxmlformats.org/officeDocument/2006/relationships/oleObject" Target="../embeddings/oleObject11.bin"/><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slideLayout" Target="../slideLayouts/slideLayout1.xml"/><Relationship Id="rId7" Type="http://schemas.openxmlformats.org/officeDocument/2006/relationships/image" Target="../media/image19.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emf"/><Relationship Id="rId5" Type="http://schemas.openxmlformats.org/officeDocument/2006/relationships/oleObject" Target="../embeddings/oleObject13.bin"/><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emf"/><Relationship Id="rId5" Type="http://schemas.openxmlformats.org/officeDocument/2006/relationships/oleObject" Target="../embeddings/oleObject15.bin"/><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5.png"/><Relationship Id="rId5" Type="http://schemas.openxmlformats.org/officeDocument/2006/relationships/image" Target="../media/image3.emf"/><Relationship Id="rId4" Type="http://schemas.openxmlformats.org/officeDocument/2006/relationships/oleObject" Target="../embeddings/oleObject16.bin"/></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18" Type="http://schemas.openxmlformats.org/officeDocument/2006/relationships/slide" Target="slide5.xml"/><Relationship Id="rId3" Type="http://schemas.openxmlformats.org/officeDocument/2006/relationships/tags" Target="../tags/tag11.xml"/><Relationship Id="rId21" Type="http://schemas.openxmlformats.org/officeDocument/2006/relationships/slide" Target="slide6.xml"/><Relationship Id="rId7" Type="http://schemas.openxmlformats.org/officeDocument/2006/relationships/image" Target="../media/image3.emf"/><Relationship Id="rId12" Type="http://schemas.openxmlformats.org/officeDocument/2006/relationships/slide" Target="slide14.xml"/><Relationship Id="rId17" Type="http://schemas.openxmlformats.org/officeDocument/2006/relationships/image" Target="../media/image7.png"/><Relationship Id="rId25" Type="http://schemas.openxmlformats.org/officeDocument/2006/relationships/image" Target="../media/image9.png"/><Relationship Id="rId2" Type="http://schemas.openxmlformats.org/officeDocument/2006/relationships/tags" Target="../tags/tag10.xml"/><Relationship Id="rId16" Type="http://schemas.openxmlformats.org/officeDocument/2006/relationships/image" Target="../media/image6.png"/><Relationship Id="rId20" Type="http://schemas.openxmlformats.org/officeDocument/2006/relationships/image" Target="../media/image8.png"/><Relationship Id="rId1" Type="http://schemas.openxmlformats.org/officeDocument/2006/relationships/tags" Target="../tags/tag9.xml"/><Relationship Id="rId6" Type="http://schemas.openxmlformats.org/officeDocument/2006/relationships/oleObject" Target="../embeddings/oleObject2.bin"/><Relationship Id="rId11" Type="http://schemas.openxmlformats.org/officeDocument/2006/relationships/image" Target="../media/image5.png"/><Relationship Id="rId24" Type="http://schemas.openxmlformats.org/officeDocument/2006/relationships/slide" Target="slide18.xml"/><Relationship Id="rId5" Type="http://schemas.openxmlformats.org/officeDocument/2006/relationships/notesSlide" Target="../notesSlides/notesSlide1.xml"/><Relationship Id="rId15" Type="http://schemas.openxmlformats.org/officeDocument/2006/relationships/slide" Target="slide4.xml"/><Relationship Id="rId23" Type="http://schemas.openxmlformats.org/officeDocument/2006/relationships/image" Target="../media/image9.png"/><Relationship Id="rId10" Type="http://schemas.openxmlformats.org/officeDocument/2006/relationships/image" Target="../media/image40.png"/><Relationship Id="rId19"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slide" Target="slide11.xml"/><Relationship Id="rId14" Type="http://schemas.openxmlformats.org/officeDocument/2006/relationships/image" Target="../media/image6.png"/><Relationship Id="rId22"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image" Target="../media/image3.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image" Target="../media/image3.emf"/><Relationship Id="rId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2.png"/><Relationship Id="rId5" Type="http://schemas.openxmlformats.org/officeDocument/2006/relationships/image" Target="../media/image3.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3.jp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30878-DBD3-456C-99A7-6C94BC8B5130}"/>
              </a:ext>
            </a:extLst>
          </p:cNvPr>
          <p:cNvSpPr txBox="1">
            <a:spLocks/>
          </p:cNvSpPr>
          <p:nvPr/>
        </p:nvSpPr>
        <p:spPr>
          <a:xfrm>
            <a:off x="863600" y="1504783"/>
            <a:ext cx="10749280" cy="3647661"/>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algn="ctr">
              <a:lnSpc>
                <a:spcPct val="80000"/>
              </a:lnSpc>
            </a:pPr>
            <a:r>
              <a:rPr lang="en-US" sz="9600" dirty="0">
                <a:solidFill>
                  <a:schemeClr val="tx1"/>
                </a:solidFill>
              </a:rPr>
              <a:t>Fashion AI:</a:t>
            </a:r>
          </a:p>
          <a:p>
            <a:pPr lvl="1" algn="ctr">
              <a:lnSpc>
                <a:spcPct val="80000"/>
              </a:lnSpc>
            </a:pPr>
            <a:r>
              <a:rPr lang="en-US" sz="7200" dirty="0">
                <a:solidFill>
                  <a:schemeClr val="accent1"/>
                </a:solidFill>
              </a:rPr>
              <a:t>Your personalized </a:t>
            </a:r>
          </a:p>
          <a:p>
            <a:pPr lvl="1" algn="ctr">
              <a:lnSpc>
                <a:spcPct val="80000"/>
              </a:lnSpc>
            </a:pPr>
            <a:r>
              <a:rPr lang="en-US" sz="7200" dirty="0">
                <a:solidFill>
                  <a:schemeClr val="accent1"/>
                </a:solidFill>
              </a:rPr>
              <a:t>Virtual Stylist</a:t>
            </a:r>
          </a:p>
        </p:txBody>
      </p:sp>
    </p:spTree>
    <p:custDataLst>
      <p:tags r:id="rId1"/>
    </p:custDataLst>
    <p:extLst>
      <p:ext uri="{BB962C8B-B14F-4D97-AF65-F5344CB8AC3E}">
        <p14:creationId xmlns:p14="http://schemas.microsoft.com/office/powerpoint/2010/main" val="2399123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0" y="1109436"/>
            <a:ext cx="3412645" cy="1292662"/>
          </a:xfrm>
          <a:prstGeom prst="rect">
            <a:avLst/>
          </a:prstGeom>
          <a:noFill/>
        </p:spPr>
        <p:txBody>
          <a:bodyPr wrap="square" lIns="0" tIns="0" rIns="0" bIns="0" numCol="1" rtlCol="0">
            <a:spAutoFit/>
          </a:bodyPr>
          <a:lstStyle/>
          <a:p>
            <a:r>
              <a:rPr lang="de-DE" altLang="de-DE" sz="2800" spc="300" dirty="0"/>
              <a:t>Machine Learning Model Development</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3016152"/>
            <a:ext cx="4309884" cy="3323987"/>
          </a:xfrm>
          <a:prstGeom prst="rect">
            <a:avLst/>
          </a:prstGeom>
          <a:noFill/>
        </p:spPr>
        <p:txBody>
          <a:bodyPr wrap="square" lIns="0" tIns="0" rIns="0" bIns="0" numCol="1" rtlCol="0">
            <a:spAutoFit/>
          </a:bodyPr>
          <a:lstStyle/>
          <a:p>
            <a:pPr marL="285750" indent="-285750">
              <a:buFont typeface="Wingdings" panose="05000000000000000000" pitchFamily="2" charset="2"/>
              <a:buChar char="q"/>
            </a:pPr>
            <a:r>
              <a:rPr lang="en-US" b="0" i="0" dirty="0">
                <a:solidFill>
                  <a:srgbClr val="D1D5DB"/>
                </a:solidFill>
                <a:effectLst/>
                <a:latin typeface="Söhne"/>
              </a:rPr>
              <a:t>Here, We develop machine learning models that can analyze user data and generate personalized fashion recommendations. </a:t>
            </a:r>
          </a:p>
          <a:p>
            <a:pPr marL="285750" indent="-285750">
              <a:buFont typeface="Wingdings" panose="05000000000000000000" pitchFamily="2" charset="2"/>
              <a:buChar char="q"/>
            </a:pPr>
            <a:r>
              <a:rPr lang="en-US" b="0" i="0" dirty="0">
                <a:solidFill>
                  <a:srgbClr val="D1D5DB"/>
                </a:solidFill>
                <a:effectLst/>
                <a:latin typeface="Söhne"/>
              </a:rPr>
              <a:t>Explore recommendation algorithms such as collaborative filtering, content-based filtering, or hybrid approaches. </a:t>
            </a:r>
          </a:p>
          <a:p>
            <a:pPr marL="285750" indent="-285750">
              <a:buFont typeface="Wingdings" panose="05000000000000000000" pitchFamily="2" charset="2"/>
              <a:buChar char="q"/>
            </a:pPr>
            <a:r>
              <a:rPr lang="en-US" b="0" i="0" dirty="0">
                <a:solidFill>
                  <a:srgbClr val="D1D5DB"/>
                </a:solidFill>
                <a:effectLst/>
                <a:latin typeface="Söhne"/>
              </a:rPr>
              <a:t>Train the models using the collected data, considering factors like user preferences, past purchases, browsing behavior, and feedback to provide accurate and relevant suggestions.</a:t>
            </a:r>
            <a:endParaRPr lang="de-DE" altLang="de-DE" sz="2400" dirty="0">
              <a:solidFill>
                <a:schemeClr val="tx1">
                  <a:lumMod val="75000"/>
                  <a:lumOff val="25000"/>
                </a:schemeClr>
              </a:solidFill>
            </a:endParaRPr>
          </a:p>
        </p:txBody>
      </p:sp>
      <p:pic>
        <p:nvPicPr>
          <p:cNvPr id="3" name="Picture 2">
            <a:extLst>
              <a:ext uri="{FF2B5EF4-FFF2-40B4-BE49-F238E27FC236}">
                <a16:creationId xmlns:a16="http://schemas.microsoft.com/office/drawing/2014/main" id="{FC8E4807-977D-762B-79E6-30650741DB02}"/>
              </a:ext>
            </a:extLst>
          </p:cNvPr>
          <p:cNvPicPr>
            <a:picLocks noChangeAspect="1"/>
          </p:cNvPicPr>
          <p:nvPr/>
        </p:nvPicPr>
        <p:blipFill>
          <a:blip r:embed="rId7"/>
          <a:stretch>
            <a:fillRect/>
          </a:stretch>
        </p:blipFill>
        <p:spPr>
          <a:xfrm>
            <a:off x="0" y="1391920"/>
            <a:ext cx="7213599" cy="3901440"/>
          </a:xfrm>
          <a:prstGeom prst="rect">
            <a:avLst/>
          </a:prstGeom>
        </p:spPr>
      </p:pic>
    </p:spTree>
    <p:custDataLst>
      <p:tags r:id="rId1"/>
    </p:custDataLst>
    <p:extLst>
      <p:ext uri="{BB962C8B-B14F-4D97-AF65-F5344CB8AC3E}">
        <p14:creationId xmlns:p14="http://schemas.microsoft.com/office/powerpoint/2010/main" val="24661489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4206151" cy="861774"/>
          </a:xfrm>
          <a:prstGeom prst="rect">
            <a:avLst/>
          </a:prstGeom>
          <a:noFill/>
        </p:spPr>
        <p:txBody>
          <a:bodyPr wrap="none" lIns="0" tIns="0" rIns="0" bIns="0" numCol="1" rtlCol="0">
            <a:spAutoFit/>
          </a:bodyPr>
          <a:lstStyle/>
          <a:p>
            <a:r>
              <a:rPr lang="de-DE" altLang="de-DE" sz="2800" spc="300" dirty="0">
                <a:solidFill>
                  <a:srgbClr val="FDAF1F"/>
                </a:solidFill>
              </a:rPr>
              <a:t>MACHINE LEARNING </a:t>
            </a:r>
          </a:p>
          <a:p>
            <a:r>
              <a:rPr lang="de-DE" altLang="de-DE" sz="2800" spc="300" dirty="0">
                <a:solidFill>
                  <a:srgbClr val="FDAF1F"/>
                </a:solidFill>
              </a:rPr>
              <a:t>MODEL</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2133641"/>
            <a:ext cx="4620254" cy="923330"/>
          </a:xfrm>
          <a:prstGeom prst="rect">
            <a:avLst/>
          </a:prstGeom>
          <a:noFill/>
        </p:spPr>
        <p:txBody>
          <a:bodyPr wrap="square" lIns="0" tIns="0" rIns="0" bIns="0" numCol="1" rtlCol="0">
            <a:spAutoFit/>
          </a:bodyPr>
          <a:lstStyle/>
          <a:p>
            <a:r>
              <a:rPr lang="en-US" sz="2000" i="0" dirty="0">
                <a:effectLst/>
                <a:latin typeface="Abadi" panose="020B0604020104020204" pitchFamily="34" charset="0"/>
              </a:rPr>
              <a:t>We develop machine learning models that can analyze user data and generate personalized fashion recommendations.</a:t>
            </a:r>
            <a:endParaRPr lang="de-DE" altLang="de-DE" sz="2000" dirty="0">
              <a:latin typeface="Abadi" panose="020B0604020104020204" pitchFamily="34" charset="0"/>
            </a:endParaRPr>
          </a:p>
        </p:txBody>
      </p:sp>
      <p:pic>
        <p:nvPicPr>
          <p:cNvPr id="13" name="Picture 12">
            <a:extLst>
              <a:ext uri="{FF2B5EF4-FFF2-40B4-BE49-F238E27FC236}">
                <a16:creationId xmlns:a16="http://schemas.microsoft.com/office/drawing/2014/main" id="{784FDE5B-904F-4AE7-9B55-439FCD99B15D}"/>
              </a:ext>
            </a:extLst>
          </p:cNvPr>
          <p:cNvPicPr>
            <a:picLocks noChangeAspect="1"/>
          </p:cNvPicPr>
          <p:nvPr/>
        </p:nvPicPr>
        <p:blipFill>
          <a:blip r:embed="rId7"/>
          <a:srcRect l="33607" r="33607"/>
          <a:stretch/>
        </p:blipFill>
        <p:spPr>
          <a:xfrm>
            <a:off x="-7883" y="0"/>
            <a:ext cx="2244132" cy="6844882"/>
          </a:xfrm>
          <a:prstGeom prst="rect">
            <a:avLst/>
          </a:prstGeom>
          <a:ln>
            <a:noFill/>
          </a:ln>
        </p:spPr>
      </p:pic>
      <p:pic>
        <p:nvPicPr>
          <p:cNvPr id="2" name="Picture 1">
            <a:extLst>
              <a:ext uri="{FF2B5EF4-FFF2-40B4-BE49-F238E27FC236}">
                <a16:creationId xmlns:a16="http://schemas.microsoft.com/office/drawing/2014/main" id="{02164CF7-1A63-40C2-B2E6-74365B04AF91}"/>
              </a:ext>
            </a:extLst>
          </p:cNvPr>
          <p:cNvPicPr>
            <a:picLocks noChangeAspect="1"/>
          </p:cNvPicPr>
          <p:nvPr/>
        </p:nvPicPr>
        <p:blipFill>
          <a:blip r:embed="rId8"/>
          <a:srcRect l="33696" r="33696"/>
          <a:stretch/>
        </p:blipFill>
        <p:spPr>
          <a:xfrm>
            <a:off x="2236249" y="0"/>
            <a:ext cx="2236254" cy="6858000"/>
          </a:xfrm>
          <a:prstGeom prst="rect">
            <a:avLst/>
          </a:prstGeom>
          <a:ln>
            <a:noFill/>
          </a:ln>
        </p:spPr>
      </p:pic>
      <p:pic>
        <p:nvPicPr>
          <p:cNvPr id="3" name="Picture 2">
            <a:extLst>
              <a:ext uri="{FF2B5EF4-FFF2-40B4-BE49-F238E27FC236}">
                <a16:creationId xmlns:a16="http://schemas.microsoft.com/office/drawing/2014/main" id="{85E635C0-0A4F-4FF1-AC1C-6F87AFF43807}"/>
              </a:ext>
            </a:extLst>
          </p:cNvPr>
          <p:cNvPicPr>
            <a:picLocks noChangeAspect="1"/>
          </p:cNvPicPr>
          <p:nvPr/>
        </p:nvPicPr>
        <p:blipFill>
          <a:blip r:embed="rId9"/>
          <a:srcRect l="33696" r="33696"/>
          <a:stretch/>
        </p:blipFill>
        <p:spPr>
          <a:xfrm>
            <a:off x="4472503" y="0"/>
            <a:ext cx="2236254" cy="6858000"/>
          </a:xfrm>
          <a:prstGeom prst="rect">
            <a:avLst/>
          </a:prstGeom>
          <a:ln>
            <a:noFill/>
          </a:ln>
        </p:spPr>
      </p:pic>
      <p:sp>
        <p:nvSpPr>
          <p:cNvPr id="22" name="TextBox 21">
            <a:extLst>
              <a:ext uri="{FF2B5EF4-FFF2-40B4-BE49-F238E27FC236}">
                <a16:creationId xmlns:a16="http://schemas.microsoft.com/office/drawing/2014/main" id="{8102AE25-AE6C-41A7-834C-CD89901260F8}"/>
              </a:ext>
            </a:extLst>
          </p:cNvPr>
          <p:cNvSpPr txBox="1"/>
          <p:nvPr/>
        </p:nvSpPr>
        <p:spPr>
          <a:xfrm>
            <a:off x="7353421" y="3374602"/>
            <a:ext cx="3259931" cy="430887"/>
          </a:xfrm>
          <a:prstGeom prst="rect">
            <a:avLst/>
          </a:prstGeom>
          <a:noFill/>
        </p:spPr>
        <p:txBody>
          <a:bodyPr wrap="none" lIns="0" tIns="0" rIns="0" bIns="0" numCol="1" rtlCol="0">
            <a:spAutoFit/>
          </a:bodyPr>
          <a:lstStyle/>
          <a:p>
            <a:r>
              <a:rPr lang="de-DE" altLang="de-DE" sz="2800" spc="300" dirty="0">
                <a:solidFill>
                  <a:schemeClr val="accent1"/>
                </a:solidFill>
              </a:rPr>
              <a:t>VISUAL SEARCH </a:t>
            </a:r>
          </a:p>
        </p:txBody>
      </p:sp>
      <p:sp>
        <p:nvSpPr>
          <p:cNvPr id="23" name="TextBox 22">
            <a:extLst>
              <a:ext uri="{FF2B5EF4-FFF2-40B4-BE49-F238E27FC236}">
                <a16:creationId xmlns:a16="http://schemas.microsoft.com/office/drawing/2014/main" id="{AEBF2DC3-8204-435C-A332-8E1567BA1C88}"/>
              </a:ext>
            </a:extLst>
          </p:cNvPr>
          <p:cNvSpPr txBox="1"/>
          <p:nvPr/>
        </p:nvSpPr>
        <p:spPr>
          <a:xfrm>
            <a:off x="7353421" y="3869086"/>
            <a:ext cx="4620254" cy="1107996"/>
          </a:xfrm>
          <a:prstGeom prst="rect">
            <a:avLst/>
          </a:prstGeom>
          <a:noFill/>
        </p:spPr>
        <p:txBody>
          <a:bodyPr wrap="square" lIns="0" tIns="0" rIns="0" bIns="0" numCol="1" rtlCol="0">
            <a:spAutoFit/>
          </a:bodyPr>
          <a:lstStyle/>
          <a:p>
            <a:r>
              <a:rPr lang="en-US" altLang="de-DE" dirty="0">
                <a:solidFill>
                  <a:schemeClr val="tx1">
                    <a:lumMod val="75000"/>
                    <a:lumOff val="25000"/>
                  </a:schemeClr>
                </a:solidFill>
              </a:rPr>
              <a:t>Functionality that allows users to upload images or provide links to fashion items. To find similar items and suggest alternatives based on the user's preferences.</a:t>
            </a:r>
            <a:endParaRPr lang="de-DE" altLang="de-DE" dirty="0">
              <a:solidFill>
                <a:schemeClr val="tx1">
                  <a:lumMod val="75000"/>
                  <a:lumOff val="25000"/>
                </a:schemeClr>
              </a:solidFill>
            </a:endParaRPr>
          </a:p>
        </p:txBody>
      </p:sp>
      <p:sp>
        <p:nvSpPr>
          <p:cNvPr id="24" name="TextBox 23">
            <a:extLst>
              <a:ext uri="{FF2B5EF4-FFF2-40B4-BE49-F238E27FC236}">
                <a16:creationId xmlns:a16="http://schemas.microsoft.com/office/drawing/2014/main" id="{2CFED16D-8F5D-4D29-A55B-5B4B7626FA4B}"/>
              </a:ext>
            </a:extLst>
          </p:cNvPr>
          <p:cNvSpPr txBox="1"/>
          <p:nvPr/>
        </p:nvSpPr>
        <p:spPr>
          <a:xfrm>
            <a:off x="7353421" y="5419996"/>
            <a:ext cx="4790094" cy="430887"/>
          </a:xfrm>
          <a:prstGeom prst="rect">
            <a:avLst/>
          </a:prstGeom>
          <a:noFill/>
        </p:spPr>
        <p:txBody>
          <a:bodyPr wrap="none" lIns="0" tIns="0" rIns="0" bIns="0" numCol="1" rtlCol="0">
            <a:spAutoFit/>
          </a:bodyPr>
          <a:lstStyle/>
          <a:p>
            <a:r>
              <a:rPr lang="de-DE" altLang="de-DE" sz="2800" spc="300" dirty="0">
                <a:solidFill>
                  <a:srgbClr val="EBBADB"/>
                </a:solidFill>
              </a:rPr>
              <a:t>VIRTUAL FITTING ROOM</a:t>
            </a:r>
          </a:p>
        </p:txBody>
      </p:sp>
      <p:sp>
        <p:nvSpPr>
          <p:cNvPr id="25" name="TextBox 24">
            <a:extLst>
              <a:ext uri="{FF2B5EF4-FFF2-40B4-BE49-F238E27FC236}">
                <a16:creationId xmlns:a16="http://schemas.microsoft.com/office/drawing/2014/main" id="{9197EFD4-6489-4164-AB76-879EBB281636}"/>
              </a:ext>
            </a:extLst>
          </p:cNvPr>
          <p:cNvSpPr txBox="1"/>
          <p:nvPr/>
        </p:nvSpPr>
        <p:spPr>
          <a:xfrm>
            <a:off x="7353421" y="5914480"/>
            <a:ext cx="4620254" cy="276999"/>
          </a:xfrm>
          <a:prstGeom prst="rect">
            <a:avLst/>
          </a:prstGeom>
          <a:noFill/>
        </p:spPr>
        <p:txBody>
          <a:bodyPr wrap="square" lIns="0" tIns="0" rIns="0" bIns="0" numCol="1" rtlCol="0">
            <a:spAutoFit/>
          </a:bodyPr>
          <a:lstStyle/>
          <a:p>
            <a:r>
              <a:rPr lang="en-US" altLang="de-DE" dirty="0">
                <a:solidFill>
                  <a:schemeClr val="tx1">
                    <a:lumMod val="75000"/>
                    <a:lumOff val="25000"/>
                  </a:schemeClr>
                </a:solidFill>
              </a:rPr>
              <a:t> Users can virtually try on clothes. </a:t>
            </a:r>
            <a:endParaRPr lang="de-DE" altLang="de-DE"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1763574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0" y="1109436"/>
            <a:ext cx="4154071" cy="1292662"/>
          </a:xfrm>
          <a:prstGeom prst="rect">
            <a:avLst/>
          </a:prstGeom>
          <a:noFill/>
        </p:spPr>
        <p:txBody>
          <a:bodyPr wrap="square" lIns="0" tIns="0" rIns="0" bIns="0" numCol="1" rtlCol="0">
            <a:spAutoFit/>
          </a:bodyPr>
          <a:lstStyle/>
          <a:p>
            <a:r>
              <a:rPr lang="de-DE" altLang="de-DE" sz="2800" spc="300" dirty="0"/>
              <a:t>VISUAL SEARCH AND RECOMMENDATION ENGINE</a:t>
            </a:r>
          </a:p>
        </p:txBody>
      </p:sp>
      <p:sp>
        <p:nvSpPr>
          <p:cNvPr id="8" name="TextBox 7">
            <a:extLst>
              <a:ext uri="{FF2B5EF4-FFF2-40B4-BE49-F238E27FC236}">
                <a16:creationId xmlns:a16="http://schemas.microsoft.com/office/drawing/2014/main" id="{C9A73559-491A-4614-A844-496762024E0B}"/>
              </a:ext>
            </a:extLst>
          </p:cNvPr>
          <p:cNvSpPr txBox="1"/>
          <p:nvPr/>
        </p:nvSpPr>
        <p:spPr>
          <a:xfrm>
            <a:off x="7302996" y="2976083"/>
            <a:ext cx="4309884" cy="1938992"/>
          </a:xfrm>
          <a:prstGeom prst="rect">
            <a:avLst/>
          </a:prstGeom>
          <a:noFill/>
        </p:spPr>
        <p:txBody>
          <a:bodyPr wrap="square" lIns="0" tIns="0" rIns="0" bIns="0" numCol="1" rtlCol="0">
            <a:spAutoFit/>
          </a:bodyPr>
          <a:lstStyle/>
          <a:p>
            <a:r>
              <a:rPr lang="en-US" altLang="de-DE" dirty="0"/>
              <a:t>Implement a visual search functionality that allows users to upload images or provide links to fashion items they like. The system will use computer vision and recommendation algorithms to find similar items and suggest alternatives based on the user's preferences.</a:t>
            </a:r>
            <a:endParaRPr lang="de-DE" altLang="de-DE" sz="24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7"/>
          <a:srcRect l="937" r="937"/>
          <a:stretch/>
        </p:blipFill>
        <p:spPr>
          <a:xfrm>
            <a:off x="-7883" y="13119"/>
            <a:ext cx="6716640" cy="6844882"/>
          </a:xfrm>
          <a:prstGeom prst="rect">
            <a:avLst/>
          </a:prstGeom>
          <a:ln>
            <a:noFill/>
          </a:ln>
        </p:spPr>
      </p:pic>
      <p:sp>
        <p:nvSpPr>
          <p:cNvPr id="11" name="Footnote">
            <a:extLst>
              <a:ext uri="{FF2B5EF4-FFF2-40B4-BE49-F238E27FC236}">
                <a16:creationId xmlns:a16="http://schemas.microsoft.com/office/drawing/2014/main" id="{95510D65-09B5-4F73-9E19-9A5475732DDC}"/>
              </a:ext>
            </a:extLst>
          </p:cNvPr>
          <p:cNvSpPr/>
          <p:nvPr/>
        </p:nvSpPr>
        <p:spPr>
          <a:xfrm>
            <a:off x="7353421" y="412340"/>
            <a:ext cx="4259459" cy="123111"/>
          </a:xfrm>
          <a:prstGeom prst="rect">
            <a:avLst/>
          </a:prstGeom>
        </p:spPr>
        <p:txBody>
          <a:bodyPr vert="horz" lIns="0" tIns="0" rIns="0" bIns="0" numCol="1" rtlCol="0" anchor="b" anchorCtr="0">
            <a:spAutoFit/>
          </a:bodyPr>
          <a:lstStyle/>
          <a:p>
            <a:r>
              <a:rPr lang="en-US" sz="800" kern="0" dirty="0"/>
              <a:t>Source: pexels.com</a:t>
            </a:r>
          </a:p>
        </p:txBody>
      </p:sp>
    </p:spTree>
    <p:custDataLst>
      <p:tags r:id="rId1"/>
    </p:custDataLst>
    <p:extLst>
      <p:ext uri="{BB962C8B-B14F-4D97-AF65-F5344CB8AC3E}">
        <p14:creationId xmlns:p14="http://schemas.microsoft.com/office/powerpoint/2010/main" val="16960724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0" y="1109436"/>
            <a:ext cx="4022335" cy="861774"/>
          </a:xfrm>
          <a:prstGeom prst="rect">
            <a:avLst/>
          </a:prstGeom>
          <a:noFill/>
        </p:spPr>
        <p:txBody>
          <a:bodyPr wrap="square" lIns="0" tIns="0" rIns="0" bIns="0" numCol="1" rtlCol="0">
            <a:spAutoFit/>
          </a:bodyPr>
          <a:lstStyle/>
          <a:p>
            <a:r>
              <a:rPr lang="de-DE" altLang="de-DE" sz="2800" spc="300" dirty="0"/>
              <a:t>VIRTUAL FITTING ROOM</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0" y="2545195"/>
            <a:ext cx="4309884" cy="2215991"/>
          </a:xfrm>
          <a:prstGeom prst="rect">
            <a:avLst/>
          </a:prstGeom>
          <a:noFill/>
        </p:spPr>
        <p:txBody>
          <a:bodyPr wrap="square" lIns="0" tIns="0" rIns="0" bIns="0" numCol="1" rtlCol="0">
            <a:spAutoFit/>
          </a:bodyPr>
          <a:lstStyle/>
          <a:p>
            <a:r>
              <a:rPr lang="en-US" altLang="de-DE" dirty="0"/>
              <a:t>Develop a virtual fitting room feature where users can virtually try on clothes. This could be achieved using augmented reality (AR) technology or by creating a 3D model of the user based on their body measurements. Users can see how different garments look on them without physically trying them on.</a:t>
            </a:r>
            <a:endParaRPr lang="de-DE" altLang="de-DE" sz="24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7"/>
          <a:srcRect l="937" r="937"/>
          <a:stretch/>
        </p:blipFill>
        <p:spPr>
          <a:xfrm>
            <a:off x="-7883" y="13119"/>
            <a:ext cx="6716640" cy="6844882"/>
          </a:xfrm>
          <a:prstGeom prst="rect">
            <a:avLst/>
          </a:prstGeom>
          <a:ln>
            <a:noFill/>
          </a:ln>
        </p:spPr>
      </p:pic>
    </p:spTree>
    <p:custDataLst>
      <p:tags r:id="rId1"/>
    </p:custDataLst>
    <p:extLst>
      <p:ext uri="{BB962C8B-B14F-4D97-AF65-F5344CB8AC3E}">
        <p14:creationId xmlns:p14="http://schemas.microsoft.com/office/powerpoint/2010/main" val="42248215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95214" y="1109436"/>
            <a:ext cx="5018233" cy="430887"/>
          </a:xfrm>
          <a:prstGeom prst="rect">
            <a:avLst/>
          </a:prstGeom>
          <a:noFill/>
        </p:spPr>
        <p:txBody>
          <a:bodyPr wrap="none" lIns="0" tIns="0" rIns="0" bIns="0" numCol="1" rtlCol="0">
            <a:spAutoFit/>
          </a:bodyPr>
          <a:lstStyle/>
          <a:p>
            <a:r>
              <a:rPr lang="de-DE" altLang="de-DE" sz="2800" spc="300" dirty="0"/>
              <a:t>Real-time Fashion Advice</a:t>
            </a:r>
          </a:p>
        </p:txBody>
      </p:sp>
      <p:sp>
        <p:nvSpPr>
          <p:cNvPr id="8" name="TextBox 7">
            <a:extLst>
              <a:ext uri="{FF2B5EF4-FFF2-40B4-BE49-F238E27FC236}">
                <a16:creationId xmlns:a16="http://schemas.microsoft.com/office/drawing/2014/main" id="{C9A73559-491A-4614-A844-496762024E0B}"/>
              </a:ext>
            </a:extLst>
          </p:cNvPr>
          <p:cNvSpPr txBox="1"/>
          <p:nvPr/>
        </p:nvSpPr>
        <p:spPr>
          <a:xfrm>
            <a:off x="595214" y="1869168"/>
            <a:ext cx="6056086" cy="2585323"/>
          </a:xfrm>
          <a:prstGeom prst="rect">
            <a:avLst/>
          </a:prstGeom>
          <a:noFill/>
        </p:spPr>
        <p:txBody>
          <a:bodyPr wrap="square" lIns="0" tIns="0" rIns="0" bIns="0" numCol="1" rtlCol="0">
            <a:spAutoFit/>
          </a:bodyPr>
          <a:lstStyle/>
          <a:p>
            <a:r>
              <a:rPr lang="en-US" altLang="de-DE" sz="2400" dirty="0"/>
              <a:t>Offer real-time fashion advice through chatbot integration. Users can ask questions, seek styling suggestions, or get personalized fashion tips. The chatbot could use natural language processing (NLP) to understand user queries and provide accurate responses.</a:t>
            </a:r>
            <a:endParaRPr lang="de-DE" altLang="de-DE" sz="2400" dirty="0"/>
          </a:p>
        </p:txBody>
      </p:sp>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7"/>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
        <p:nvSpPr>
          <p:cNvPr id="3" name="Rectangle 2">
            <a:extLst>
              <a:ext uri="{FF2B5EF4-FFF2-40B4-BE49-F238E27FC236}">
                <a16:creationId xmlns:a16="http://schemas.microsoft.com/office/drawing/2014/main" id="{9463BEA3-FA04-C955-0DA5-5082981CF1A5}"/>
              </a:ext>
            </a:extLst>
          </p:cNvPr>
          <p:cNvSpPr/>
          <p:nvPr/>
        </p:nvSpPr>
        <p:spPr>
          <a:xfrm>
            <a:off x="7561942" y="104932"/>
            <a:ext cx="4557606" cy="6644580"/>
          </a:xfrm>
          <a:prstGeom prst="rect">
            <a:avLst/>
          </a:prstGeom>
          <a:blipFill>
            <a:blip r:embed="rId8"/>
            <a:stretch>
              <a:fillRect/>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IN" sz="1000" kern="0" dirty="0" err="1">
              <a:solidFill>
                <a:schemeClr val="tx1"/>
              </a:solidFill>
            </a:endParaRPr>
          </a:p>
        </p:txBody>
      </p:sp>
    </p:spTree>
    <p:custDataLst>
      <p:tags r:id="rId1"/>
    </p:custDataLst>
    <p:extLst>
      <p:ext uri="{BB962C8B-B14F-4D97-AF65-F5344CB8AC3E}">
        <p14:creationId xmlns:p14="http://schemas.microsoft.com/office/powerpoint/2010/main" val="3257447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421214" y="1109436"/>
            <a:ext cx="4847033" cy="430887"/>
          </a:xfrm>
          <a:prstGeom prst="rect">
            <a:avLst/>
          </a:prstGeom>
          <a:noFill/>
        </p:spPr>
        <p:txBody>
          <a:bodyPr wrap="none" lIns="0" tIns="0" rIns="0" bIns="0" numCol="1" rtlCol="0">
            <a:spAutoFit/>
          </a:bodyPr>
          <a:lstStyle/>
          <a:p>
            <a:r>
              <a:rPr lang="de-DE" altLang="de-DE" sz="2800" spc="300" dirty="0">
                <a:solidFill>
                  <a:schemeClr val="accent5"/>
                </a:solidFill>
              </a:rPr>
              <a:t>E-Commerce Integration</a:t>
            </a:r>
          </a:p>
        </p:txBody>
      </p:sp>
      <p:sp>
        <p:nvSpPr>
          <p:cNvPr id="8" name="TextBox 7">
            <a:extLst>
              <a:ext uri="{FF2B5EF4-FFF2-40B4-BE49-F238E27FC236}">
                <a16:creationId xmlns:a16="http://schemas.microsoft.com/office/drawing/2014/main" id="{C9A73559-491A-4614-A844-496762024E0B}"/>
              </a:ext>
            </a:extLst>
          </p:cNvPr>
          <p:cNvSpPr txBox="1"/>
          <p:nvPr/>
        </p:nvSpPr>
        <p:spPr>
          <a:xfrm>
            <a:off x="5421214" y="2465853"/>
            <a:ext cx="6056086" cy="2215991"/>
          </a:xfrm>
          <a:prstGeom prst="rect">
            <a:avLst/>
          </a:prstGeom>
          <a:noFill/>
        </p:spPr>
        <p:txBody>
          <a:bodyPr wrap="square" lIns="0" tIns="0" rIns="0" bIns="0" numCol="1" rtlCol="0">
            <a:spAutoFit/>
          </a:bodyPr>
          <a:lstStyle/>
          <a:p>
            <a:r>
              <a:rPr lang="en-US" sz="2400" dirty="0"/>
              <a:t>Integrate the virtual stylist with e-commerce platforms, partnering with fashion retailers to showcase their products. Users can seamlessly click through to the retailer's website to make purchases.</a:t>
            </a:r>
            <a:endParaRPr lang="de-DE" altLang="de-DE" sz="2400" dirty="0"/>
          </a:p>
        </p:txBody>
      </p:sp>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4" name="TextBox 13">
            <a:extLst>
              <a:ext uri="{FF2B5EF4-FFF2-40B4-BE49-F238E27FC236}">
                <a16:creationId xmlns:a16="http://schemas.microsoft.com/office/drawing/2014/main" id="{1261413C-0C96-47F1-9D1F-4D0C70AD3634}"/>
              </a:ext>
            </a:extLst>
          </p:cNvPr>
          <p:cNvSpPr txBox="1"/>
          <p:nvPr/>
        </p:nvSpPr>
        <p:spPr>
          <a:xfrm>
            <a:off x="13273550" y="817047"/>
            <a:ext cx="1725152" cy="1015663"/>
          </a:xfrm>
          <a:prstGeom prst="rect">
            <a:avLst/>
          </a:prstGeom>
          <a:noFill/>
        </p:spPr>
        <p:txBody>
          <a:bodyPr wrap="none" numCol="1" rtlCol="0">
            <a:spAutoFit/>
          </a:bodyPr>
          <a:lstStyle/>
          <a:p>
            <a:r>
              <a:rPr lang="de-DE" altLang="de-DE" sz="6000" dirty="0">
                <a:solidFill>
                  <a:schemeClr val="bg1"/>
                </a:solidFill>
              </a:rPr>
              <a:t>75%</a:t>
            </a:r>
          </a:p>
        </p:txBody>
      </p:sp>
      <p:sp>
        <p:nvSpPr>
          <p:cNvPr id="16" name="Footnote">
            <a:extLst>
              <a:ext uri="{FF2B5EF4-FFF2-40B4-BE49-F238E27FC236}">
                <a16:creationId xmlns:a16="http://schemas.microsoft.com/office/drawing/2014/main" id="{5C58B569-9D4A-4F4D-B6F6-728FC502B3CB}"/>
              </a:ext>
            </a:extLst>
          </p:cNvPr>
          <p:cNvSpPr/>
          <p:nvPr/>
        </p:nvSpPr>
        <p:spPr>
          <a:xfrm>
            <a:off x="5421214" y="6392226"/>
            <a:ext cx="4259459" cy="123111"/>
          </a:xfrm>
          <a:prstGeom prst="rect">
            <a:avLst/>
          </a:prstGeom>
        </p:spPr>
        <p:txBody>
          <a:bodyPr vert="horz" lIns="0" tIns="0" rIns="0" bIns="0" numCol="1" rtlCol="0" anchor="b" anchorCtr="0">
            <a:spAutoFit/>
          </a:bodyPr>
          <a:lstStyle/>
          <a:p>
            <a:r>
              <a:rPr lang="en-US" sz="800" kern="0" dirty="0"/>
              <a:t>Source: pexels.com</a:t>
            </a:r>
          </a:p>
        </p:txBody>
      </p:sp>
      <p:sp>
        <p:nvSpPr>
          <p:cNvPr id="2" name="Rectangle 1">
            <a:extLst>
              <a:ext uri="{FF2B5EF4-FFF2-40B4-BE49-F238E27FC236}">
                <a16:creationId xmlns:a16="http://schemas.microsoft.com/office/drawing/2014/main" id="{033D67C3-3DA5-4766-56ED-DB03546B1986}"/>
              </a:ext>
            </a:extLst>
          </p:cNvPr>
          <p:cNvSpPr/>
          <p:nvPr/>
        </p:nvSpPr>
        <p:spPr>
          <a:xfrm>
            <a:off x="0" y="123986"/>
            <a:ext cx="4630057" cy="6391351"/>
          </a:xfrm>
          <a:prstGeom prst="rect">
            <a:avLst/>
          </a:prstGeom>
          <a:blipFill>
            <a:blip r:embed="rId7"/>
            <a:stretch>
              <a:fillRect/>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IN" sz="1000" kern="0" dirty="0" err="1">
              <a:solidFill>
                <a:schemeClr val="tx1"/>
              </a:solidFill>
            </a:endParaRPr>
          </a:p>
        </p:txBody>
      </p:sp>
    </p:spTree>
    <p:custDataLst>
      <p:tags r:id="rId1"/>
    </p:custDataLst>
    <p:extLst>
      <p:ext uri="{BB962C8B-B14F-4D97-AF65-F5344CB8AC3E}">
        <p14:creationId xmlns:p14="http://schemas.microsoft.com/office/powerpoint/2010/main" val="395270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extLst>
              <p:ext uri="{D42A27DB-BD31-4B8C-83A1-F6EECF244321}">
                <p14:modId xmlns:p14="http://schemas.microsoft.com/office/powerpoint/2010/main" val="3585280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421214" y="1109436"/>
            <a:ext cx="6810326" cy="430887"/>
          </a:xfrm>
          <a:prstGeom prst="rect">
            <a:avLst/>
          </a:prstGeom>
          <a:noFill/>
        </p:spPr>
        <p:txBody>
          <a:bodyPr wrap="none" lIns="0" tIns="0" rIns="0" bIns="0" numCol="1" rtlCol="0">
            <a:spAutoFit/>
          </a:bodyPr>
          <a:lstStyle/>
          <a:p>
            <a:r>
              <a:rPr lang="de-DE" altLang="de-DE" sz="2800" spc="300" dirty="0">
                <a:solidFill>
                  <a:srgbClr val="079B84"/>
                </a:solidFill>
              </a:rPr>
              <a:t>User Feedback And Reinforcement</a:t>
            </a:r>
          </a:p>
        </p:txBody>
      </p:sp>
      <p:sp>
        <p:nvSpPr>
          <p:cNvPr id="8" name="TextBox 7">
            <a:extLst>
              <a:ext uri="{FF2B5EF4-FFF2-40B4-BE49-F238E27FC236}">
                <a16:creationId xmlns:a16="http://schemas.microsoft.com/office/drawing/2014/main" id="{C9A73559-491A-4614-A844-496762024E0B}"/>
              </a:ext>
            </a:extLst>
          </p:cNvPr>
          <p:cNvSpPr txBox="1"/>
          <p:nvPr/>
        </p:nvSpPr>
        <p:spPr>
          <a:xfrm>
            <a:off x="5500974" y="2459849"/>
            <a:ext cx="6056086" cy="1846659"/>
          </a:xfrm>
          <a:prstGeom prst="rect">
            <a:avLst/>
          </a:prstGeom>
          <a:noFill/>
        </p:spPr>
        <p:txBody>
          <a:bodyPr wrap="square" lIns="0" tIns="0" rIns="0" bIns="0" numCol="1" rtlCol="0">
            <a:spAutoFit/>
          </a:bodyPr>
          <a:lstStyle/>
          <a:p>
            <a:r>
              <a:rPr lang="en-US" sz="2400" dirty="0"/>
              <a:t>Implement mechanisms for users to provide feedback on recommended items. This feedback loop will continuously improve the accuracy and relevance of the virtual stylist's recommendations.</a:t>
            </a: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rotWithShape="1">
          <a:blip r:embed="rId7"/>
          <a:srcRect l="20212" r="19786"/>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4" name="TextBox 13">
            <a:extLst>
              <a:ext uri="{FF2B5EF4-FFF2-40B4-BE49-F238E27FC236}">
                <a16:creationId xmlns:a16="http://schemas.microsoft.com/office/drawing/2014/main" id="{1261413C-0C96-47F1-9D1F-4D0C70AD3634}"/>
              </a:ext>
            </a:extLst>
          </p:cNvPr>
          <p:cNvSpPr txBox="1"/>
          <p:nvPr/>
        </p:nvSpPr>
        <p:spPr>
          <a:xfrm>
            <a:off x="13273550" y="817047"/>
            <a:ext cx="1725152" cy="1015663"/>
          </a:xfrm>
          <a:prstGeom prst="rect">
            <a:avLst/>
          </a:prstGeom>
          <a:noFill/>
        </p:spPr>
        <p:txBody>
          <a:bodyPr wrap="none" numCol="1" rtlCol="0">
            <a:spAutoFit/>
          </a:bodyPr>
          <a:lstStyle/>
          <a:p>
            <a:r>
              <a:rPr lang="de-DE" altLang="de-DE" sz="6000" dirty="0">
                <a:solidFill>
                  <a:schemeClr val="bg1"/>
                </a:solidFill>
              </a:rPr>
              <a:t>75%</a:t>
            </a:r>
          </a:p>
        </p:txBody>
      </p:sp>
      <p:sp>
        <p:nvSpPr>
          <p:cNvPr id="2" name="Rectangle 1">
            <a:extLst>
              <a:ext uri="{FF2B5EF4-FFF2-40B4-BE49-F238E27FC236}">
                <a16:creationId xmlns:a16="http://schemas.microsoft.com/office/drawing/2014/main" id="{8D5C9F56-AED3-6D68-8D7D-D20BA80D6A69}"/>
              </a:ext>
            </a:extLst>
          </p:cNvPr>
          <p:cNvSpPr/>
          <p:nvPr/>
        </p:nvSpPr>
        <p:spPr>
          <a:xfrm>
            <a:off x="-36917" y="225810"/>
            <a:ext cx="4666974" cy="6632189"/>
          </a:xfrm>
          <a:prstGeom prst="rect">
            <a:avLst/>
          </a:prstGeom>
          <a:blipFill>
            <a:blip r:embed="rId8"/>
            <a:stretch>
              <a:fillRect/>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IN" sz="1000" kern="0" dirty="0" err="1">
              <a:solidFill>
                <a:schemeClr val="tx1"/>
              </a:solidFill>
            </a:endParaRPr>
          </a:p>
        </p:txBody>
      </p:sp>
    </p:spTree>
    <p:custDataLst>
      <p:tags r:id="rId1"/>
    </p:custDataLst>
    <p:extLst>
      <p:ext uri="{BB962C8B-B14F-4D97-AF65-F5344CB8AC3E}">
        <p14:creationId xmlns:p14="http://schemas.microsoft.com/office/powerpoint/2010/main" val="3622429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8FC1038-5AF4-5C77-4ED3-48ABA9338F40}"/>
              </a:ext>
            </a:extLst>
          </p:cNvPr>
          <p:cNvSpPr/>
          <p:nvPr/>
        </p:nvSpPr>
        <p:spPr>
          <a:xfrm>
            <a:off x="371284" y="2543930"/>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Rectangle 31">
            <a:extLst>
              <a:ext uri="{FF2B5EF4-FFF2-40B4-BE49-F238E27FC236}">
                <a16:creationId xmlns:a16="http://schemas.microsoft.com/office/drawing/2014/main" id="{C57A2FA2-880D-0BE7-CAC6-4D796D60EDC7}"/>
              </a:ext>
            </a:extLst>
          </p:cNvPr>
          <p:cNvSpPr/>
          <p:nvPr/>
        </p:nvSpPr>
        <p:spPr>
          <a:xfrm>
            <a:off x="478971" y="1380535"/>
            <a:ext cx="6691086" cy="49248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dirty="0"/>
              <a:t>While an AI-powered virtual stylist offers many benefits, there are also several challenges that must be addressed. One challenge is ensuring the accuracy of the machine learning algorithms used to analyze user data and make recommendations.</a:t>
            </a:r>
          </a:p>
          <a:p>
            <a:r>
              <a:rPr lang="en-US" dirty="0"/>
              <a:t>Another challenge is creating a seamless user experience that integrates virtual try-on technology with online shopping platforms. Finally, privacy concerns must also be addressed, as users will be sharing personal information with the virtual stylist platform.</a:t>
            </a:r>
          </a:p>
        </p:txBody>
      </p:sp>
      <p:sp>
        <p:nvSpPr>
          <p:cNvPr id="33" name="TextBox 32">
            <a:extLst>
              <a:ext uri="{FF2B5EF4-FFF2-40B4-BE49-F238E27FC236}">
                <a16:creationId xmlns:a16="http://schemas.microsoft.com/office/drawing/2014/main" id="{6E0948DA-30A3-AE08-D3E2-4F0AF4D30DE6}"/>
              </a:ext>
            </a:extLst>
          </p:cNvPr>
          <p:cNvSpPr txBox="1"/>
          <p:nvPr/>
        </p:nvSpPr>
        <p:spPr>
          <a:xfrm>
            <a:off x="1394642" y="304345"/>
            <a:ext cx="5420703" cy="553998"/>
          </a:xfrm>
          <a:prstGeom prst="rect">
            <a:avLst/>
          </a:prstGeom>
          <a:noFill/>
        </p:spPr>
        <p:txBody>
          <a:bodyPr wrap="square" lIns="0" tIns="0" rIns="0" bIns="0" numCol="1" rtlCol="0">
            <a:spAutoFit/>
          </a:bodyPr>
          <a:lstStyle/>
          <a:p>
            <a:r>
              <a:rPr lang="de-DE" altLang="de-DE" sz="3600" dirty="0">
                <a:latin typeface="+mj-lt"/>
              </a:rPr>
              <a:t>Challenges</a:t>
            </a:r>
          </a:p>
        </p:txBody>
      </p:sp>
      <p:sp>
        <p:nvSpPr>
          <p:cNvPr id="34" name="Rectangle 33">
            <a:extLst>
              <a:ext uri="{FF2B5EF4-FFF2-40B4-BE49-F238E27FC236}">
                <a16:creationId xmlns:a16="http://schemas.microsoft.com/office/drawing/2014/main" id="{365C9C77-D94F-12DC-DE97-3419E8DD6B40}"/>
              </a:ext>
            </a:extLst>
          </p:cNvPr>
          <p:cNvSpPr/>
          <p:nvPr/>
        </p:nvSpPr>
        <p:spPr>
          <a:xfrm>
            <a:off x="7277744" y="233324"/>
            <a:ext cx="4630057" cy="6391351"/>
          </a:xfrm>
          <a:prstGeom prst="rect">
            <a:avLst/>
          </a:prstGeom>
          <a:blipFill>
            <a:blip r:embed="rId3"/>
            <a:stretch>
              <a:fillRect/>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IN" sz="1000" kern="0" dirty="0" err="1">
              <a:solidFill>
                <a:schemeClr val="tx1"/>
              </a:solidFill>
            </a:endParaRPr>
          </a:p>
        </p:txBody>
      </p:sp>
    </p:spTree>
    <p:custDataLst>
      <p:tags r:id="rId1"/>
    </p:custDataLst>
    <p:extLst>
      <p:ext uri="{BB962C8B-B14F-4D97-AF65-F5344CB8AC3E}">
        <p14:creationId xmlns:p14="http://schemas.microsoft.com/office/powerpoint/2010/main" val="4588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7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hidden="1">
            <a:extLst>
              <a:ext uri="{FF2B5EF4-FFF2-40B4-BE49-F238E27FC236}">
                <a16:creationId xmlns:a16="http://schemas.microsoft.com/office/drawing/2014/main" id="{8B44E9A0-EC7E-454D-A09E-3548CCFF6E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8" name="Object 47" hidden="1">
                        <a:extLst>
                          <a:ext uri="{FF2B5EF4-FFF2-40B4-BE49-F238E27FC236}">
                            <a16:creationId xmlns:a16="http://schemas.microsoft.com/office/drawing/2014/main" id="{8B44E9A0-EC7E-454D-A09E-3548CCFF6E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a:extLst>
              <a:ext uri="{FF2B5EF4-FFF2-40B4-BE49-F238E27FC236}">
                <a16:creationId xmlns:a16="http://schemas.microsoft.com/office/drawing/2014/main" id="{9FA3C274-51C8-D70C-2CAB-743D6A95239D}"/>
              </a:ext>
            </a:extLst>
          </p:cNvPr>
          <p:cNvSpPr/>
          <p:nvPr/>
        </p:nvSpPr>
        <p:spPr>
          <a:xfrm>
            <a:off x="371284" y="2543930"/>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 name="Rectangle 2">
            <a:extLst>
              <a:ext uri="{FF2B5EF4-FFF2-40B4-BE49-F238E27FC236}">
                <a16:creationId xmlns:a16="http://schemas.microsoft.com/office/drawing/2014/main" id="{DF868934-99C1-B541-83BC-B5C5A38FEBEE}"/>
              </a:ext>
            </a:extLst>
          </p:cNvPr>
          <p:cNvSpPr/>
          <p:nvPr/>
        </p:nvSpPr>
        <p:spPr>
          <a:xfrm>
            <a:off x="478971" y="1380535"/>
            <a:ext cx="6691086" cy="49248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dirty="0"/>
              <a:t>An AI-powered virtual stylist has the potential to revolutionize the fashion industry by providing personalized recommendations and a seamless online shopping experience. While there are challenges to overcome, the benefits for both users and fashion retailers make it an exciting area for future development.</a:t>
            </a:r>
          </a:p>
          <a:p>
            <a:r>
              <a:rPr lang="en-US" dirty="0"/>
              <a:t>By leveraging machine learning algorithms and web development, we can create a virtual stylist that truly understands and caters to each user's unique fashion preferences and body type.</a:t>
            </a:r>
          </a:p>
        </p:txBody>
      </p:sp>
      <p:sp>
        <p:nvSpPr>
          <p:cNvPr id="4" name="TextBox 3">
            <a:extLst>
              <a:ext uri="{FF2B5EF4-FFF2-40B4-BE49-F238E27FC236}">
                <a16:creationId xmlns:a16="http://schemas.microsoft.com/office/drawing/2014/main" id="{6451D7E7-3A34-4C71-018C-573FCBA9FCAC}"/>
              </a:ext>
            </a:extLst>
          </p:cNvPr>
          <p:cNvSpPr txBox="1"/>
          <p:nvPr/>
        </p:nvSpPr>
        <p:spPr>
          <a:xfrm>
            <a:off x="1394642" y="304345"/>
            <a:ext cx="5420703" cy="553998"/>
          </a:xfrm>
          <a:prstGeom prst="rect">
            <a:avLst/>
          </a:prstGeom>
          <a:noFill/>
        </p:spPr>
        <p:txBody>
          <a:bodyPr wrap="square" lIns="0" tIns="0" rIns="0" bIns="0" numCol="1" rtlCol="0">
            <a:spAutoFit/>
          </a:bodyPr>
          <a:lstStyle/>
          <a:p>
            <a:r>
              <a:rPr lang="de-DE" altLang="de-DE" sz="3600" dirty="0">
                <a:latin typeface="+mj-lt"/>
              </a:rPr>
              <a:t>Conclusion</a:t>
            </a:r>
          </a:p>
        </p:txBody>
      </p:sp>
      <p:sp>
        <p:nvSpPr>
          <p:cNvPr id="5" name="Rectangle 4">
            <a:extLst>
              <a:ext uri="{FF2B5EF4-FFF2-40B4-BE49-F238E27FC236}">
                <a16:creationId xmlns:a16="http://schemas.microsoft.com/office/drawing/2014/main" id="{E085F264-FA50-55A5-F072-888C2BA0F5E2}"/>
              </a:ext>
            </a:extLst>
          </p:cNvPr>
          <p:cNvSpPr/>
          <p:nvPr/>
        </p:nvSpPr>
        <p:spPr>
          <a:xfrm>
            <a:off x="7277744" y="233324"/>
            <a:ext cx="4630057" cy="6391351"/>
          </a:xfrm>
          <a:prstGeom prst="rect">
            <a:avLst/>
          </a:prstGeom>
          <a:blipFill>
            <a:blip r:embed="rId6"/>
            <a:stretch>
              <a:fillRect/>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IN" sz="1000" kern="0" dirty="0" err="1">
              <a:solidFill>
                <a:schemeClr val="tx1"/>
              </a:solidFill>
            </a:endParaRPr>
          </a:p>
        </p:txBody>
      </p:sp>
    </p:spTree>
    <p:custDataLst>
      <p:tags r:id="rId1"/>
    </p:custDataLst>
    <p:extLst>
      <p:ext uri="{BB962C8B-B14F-4D97-AF65-F5344CB8AC3E}">
        <p14:creationId xmlns:p14="http://schemas.microsoft.com/office/powerpoint/2010/main" val="80552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30878-DBD3-456C-99A7-6C94BC8B5130}"/>
              </a:ext>
            </a:extLst>
          </p:cNvPr>
          <p:cNvSpPr txBox="1">
            <a:spLocks/>
          </p:cNvSpPr>
          <p:nvPr/>
        </p:nvSpPr>
        <p:spPr>
          <a:xfrm>
            <a:off x="972088" y="2752396"/>
            <a:ext cx="10749280" cy="3647661"/>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algn="ctr">
              <a:lnSpc>
                <a:spcPct val="80000"/>
              </a:lnSpc>
            </a:pPr>
            <a:r>
              <a:rPr lang="en-US" sz="9600" dirty="0">
                <a:solidFill>
                  <a:schemeClr val="tx1"/>
                </a:solidFill>
              </a:rPr>
              <a:t>Thankyou</a:t>
            </a:r>
          </a:p>
        </p:txBody>
      </p:sp>
    </p:spTree>
    <p:custDataLst>
      <p:tags r:id="rId1"/>
    </p:custDataLst>
    <p:extLst>
      <p:ext uri="{BB962C8B-B14F-4D97-AF65-F5344CB8AC3E}">
        <p14:creationId xmlns:p14="http://schemas.microsoft.com/office/powerpoint/2010/main" val="401148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30878-DBD3-456C-99A7-6C94BC8B5130}"/>
              </a:ext>
            </a:extLst>
          </p:cNvPr>
          <p:cNvSpPr txBox="1">
            <a:spLocks/>
          </p:cNvSpPr>
          <p:nvPr/>
        </p:nvSpPr>
        <p:spPr>
          <a:xfrm>
            <a:off x="721360" y="374072"/>
            <a:ext cx="10749280" cy="5986743"/>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a:lnSpc>
                <a:spcPct val="80000"/>
              </a:lnSpc>
            </a:pPr>
            <a:r>
              <a:rPr lang="en-US" sz="6600" dirty="0">
                <a:solidFill>
                  <a:schemeClr val="tx1"/>
                </a:solidFill>
              </a:rPr>
              <a:t>Table of Contents</a:t>
            </a:r>
          </a:p>
          <a:p>
            <a:pPr lvl="1">
              <a:lnSpc>
                <a:spcPct val="80000"/>
              </a:lnSpc>
            </a:pPr>
            <a:endParaRPr lang="en-US" sz="7200" dirty="0">
              <a:solidFill>
                <a:schemeClr val="accent1"/>
              </a:solidFill>
            </a:endParaRPr>
          </a:p>
          <a:p>
            <a:pPr marL="685800" lvl="1" indent="-685800">
              <a:lnSpc>
                <a:spcPct val="80000"/>
              </a:lnSpc>
              <a:buFont typeface="Wingdings" panose="05000000000000000000" pitchFamily="2" charset="2"/>
              <a:buChar char="ü"/>
            </a:pPr>
            <a:r>
              <a:rPr lang="en-US" sz="4800" dirty="0">
                <a:solidFill>
                  <a:schemeClr val="accent1"/>
                </a:solidFill>
              </a:rPr>
              <a:t>Introduction</a:t>
            </a:r>
          </a:p>
          <a:p>
            <a:pPr marL="685800" lvl="1" indent="-685800">
              <a:lnSpc>
                <a:spcPct val="80000"/>
              </a:lnSpc>
              <a:buFont typeface="Wingdings" panose="05000000000000000000" pitchFamily="2" charset="2"/>
              <a:buChar char="ü"/>
            </a:pPr>
            <a:r>
              <a:rPr lang="en-US" sz="4800" dirty="0">
                <a:solidFill>
                  <a:schemeClr val="accent1"/>
                </a:solidFill>
              </a:rPr>
              <a:t>How It Works</a:t>
            </a:r>
          </a:p>
          <a:p>
            <a:pPr marL="685800" lvl="1" indent="-685800">
              <a:lnSpc>
                <a:spcPct val="80000"/>
              </a:lnSpc>
              <a:buFont typeface="Wingdings" panose="05000000000000000000" pitchFamily="2" charset="2"/>
              <a:buChar char="ü"/>
            </a:pPr>
            <a:r>
              <a:rPr lang="en-US" sz="4800" dirty="0">
                <a:solidFill>
                  <a:schemeClr val="accent1"/>
                </a:solidFill>
              </a:rPr>
              <a:t>Benefits</a:t>
            </a:r>
          </a:p>
          <a:p>
            <a:pPr marL="685800" lvl="1" indent="-685800">
              <a:lnSpc>
                <a:spcPct val="80000"/>
              </a:lnSpc>
              <a:buFont typeface="Wingdings" panose="05000000000000000000" pitchFamily="2" charset="2"/>
              <a:buChar char="ü"/>
            </a:pPr>
            <a:r>
              <a:rPr lang="en-US" sz="4800" dirty="0">
                <a:solidFill>
                  <a:schemeClr val="accent1"/>
                </a:solidFill>
              </a:rPr>
              <a:t>Challenges</a:t>
            </a:r>
          </a:p>
          <a:p>
            <a:pPr marL="685800" lvl="1" indent="-685800">
              <a:lnSpc>
                <a:spcPct val="80000"/>
              </a:lnSpc>
              <a:buFont typeface="Wingdings" panose="05000000000000000000" pitchFamily="2" charset="2"/>
              <a:buChar char="ü"/>
            </a:pPr>
            <a:r>
              <a:rPr lang="en-US" sz="4800" dirty="0">
                <a:solidFill>
                  <a:schemeClr val="accent1"/>
                </a:solidFill>
              </a:rPr>
              <a:t>Conclusion</a:t>
            </a:r>
          </a:p>
          <a:p>
            <a:pPr lvl="1">
              <a:lnSpc>
                <a:spcPct val="80000"/>
              </a:lnSpc>
            </a:pPr>
            <a:endParaRPr lang="en-US" sz="7200" dirty="0">
              <a:solidFill>
                <a:schemeClr val="accent1"/>
              </a:solidFill>
            </a:endParaRPr>
          </a:p>
        </p:txBody>
      </p:sp>
    </p:spTree>
    <p:custDataLst>
      <p:tags r:id="rId1"/>
    </p:custDataLst>
    <p:extLst>
      <p:ext uri="{BB962C8B-B14F-4D97-AF65-F5344CB8AC3E}">
        <p14:creationId xmlns:p14="http://schemas.microsoft.com/office/powerpoint/2010/main" val="433207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733E1C-109C-49C0-87D5-2F213696020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2733E1C-109C-49C0-87D5-2F21369602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ECA4ACE5-10D3-415B-9571-45426C854FAB}"/>
              </a:ext>
            </a:extLst>
          </p:cNvPr>
          <p:cNvSpPr/>
          <p:nvPr>
            <p:custDataLst>
              <p:tags r:id="rId3"/>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8000"/>
              </a:lnSpc>
              <a:spcBef>
                <a:spcPct val="0"/>
              </a:spcBef>
              <a:spcAft>
                <a:spcPct val="0"/>
              </a:spcAft>
            </a:pPr>
            <a:endParaRPr lang="en-US" sz="32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1">
            <a:extLst>
              <a:ext uri="{FF2B5EF4-FFF2-40B4-BE49-F238E27FC236}">
                <a16:creationId xmlns:a16="http://schemas.microsoft.com/office/drawing/2014/main" id="{E6836BFA-5538-4513-9B75-F06B323E2F63}"/>
              </a:ext>
            </a:extLst>
          </p:cNvPr>
          <p:cNvSpPr>
            <a:spLocks noGrp="1"/>
          </p:cNvSpPr>
          <p:nvPr>
            <p:ph type="title"/>
          </p:nvPr>
        </p:nvSpPr>
        <p:spPr/>
        <p:txBody>
          <a:bodyPr numCol="1"/>
          <a:lstStyle/>
          <a:p>
            <a:r>
              <a:rPr lang="en-US" b="1" dirty="0">
                <a:solidFill>
                  <a:schemeClr val="accent3">
                    <a:lumMod val="60000"/>
                    <a:lumOff val="40000"/>
                  </a:schemeClr>
                </a:solidFill>
                <a:effectLst/>
                <a:latin typeface="Myanmar Text" panose="020B0502040204020203" pitchFamily="34" charset="0"/>
                <a:cs typeface="Myanmar Text" panose="020B0502040204020203" pitchFamily="34" charset="0"/>
              </a:rPr>
              <a:t>Unlock your fashion potential: Get personalized recommendations from our AI-powered virtual stylist.</a:t>
            </a:r>
            <a:br>
              <a:rPr lang="en-US" b="0" i="0" dirty="0">
                <a:solidFill>
                  <a:srgbClr val="D1D5DB"/>
                </a:solidFill>
                <a:effectLst/>
                <a:latin typeface="Söhne"/>
              </a:rPr>
            </a:br>
            <a:endParaRPr lang="en-US" dirty="0"/>
          </a:p>
        </p:txBody>
      </p:sp>
      <p:sp>
        <p:nvSpPr>
          <p:cNvPr id="18" name="Rectangle 17">
            <a:extLst>
              <a:ext uri="{FF2B5EF4-FFF2-40B4-BE49-F238E27FC236}">
                <a16:creationId xmlns:a16="http://schemas.microsoft.com/office/drawing/2014/main" id="{06C75056-6086-4A85-BB1D-7757954AFB36}"/>
              </a:ext>
            </a:extLst>
          </p:cNvPr>
          <p:cNvSpPr/>
          <p:nvPr/>
        </p:nvSpPr>
        <p:spPr>
          <a:xfrm>
            <a:off x="9671515" y="116572"/>
            <a:ext cx="131078" cy="131078"/>
          </a:xfrm>
          <a:prstGeom prst="rect">
            <a:avLst/>
          </a:prstGeom>
          <a:solidFill>
            <a:srgbClr val="DD712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9" name="Rectangle 18">
            <a:extLst>
              <a:ext uri="{FF2B5EF4-FFF2-40B4-BE49-F238E27FC236}">
                <a16:creationId xmlns:a16="http://schemas.microsoft.com/office/drawing/2014/main" id="{9823DFFA-1938-4738-B2F9-89F78B813D82}"/>
              </a:ext>
            </a:extLst>
          </p:cNvPr>
          <p:cNvSpPr/>
          <p:nvPr/>
        </p:nvSpPr>
        <p:spPr>
          <a:xfrm>
            <a:off x="10082132" y="116572"/>
            <a:ext cx="131078" cy="131078"/>
          </a:xfrm>
          <a:prstGeom prst="rect">
            <a:avLst/>
          </a:prstGeom>
          <a:solidFill>
            <a:srgbClr val="016D9F"/>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0" name="Rectangle 19">
            <a:extLst>
              <a:ext uri="{FF2B5EF4-FFF2-40B4-BE49-F238E27FC236}">
                <a16:creationId xmlns:a16="http://schemas.microsoft.com/office/drawing/2014/main" id="{773D9B9F-C669-40DE-854B-29A01F5F62B3}"/>
              </a:ext>
            </a:extLst>
          </p:cNvPr>
          <p:cNvSpPr/>
          <p:nvPr/>
        </p:nvSpPr>
        <p:spPr>
          <a:xfrm>
            <a:off x="10903366" y="116572"/>
            <a:ext cx="131078" cy="131078"/>
          </a:xfrm>
          <a:prstGeom prst="rect">
            <a:avLst/>
          </a:prstGeom>
          <a:solidFill>
            <a:srgbClr val="646EA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1" name="Rectangle 20">
            <a:extLst>
              <a:ext uri="{FF2B5EF4-FFF2-40B4-BE49-F238E27FC236}">
                <a16:creationId xmlns:a16="http://schemas.microsoft.com/office/drawing/2014/main" id="{F1D995EA-F028-446E-9DCB-E00BF6EDA545}"/>
              </a:ext>
            </a:extLst>
          </p:cNvPr>
          <p:cNvSpPr/>
          <p:nvPr/>
        </p:nvSpPr>
        <p:spPr>
          <a:xfrm>
            <a:off x="11313983" y="116572"/>
            <a:ext cx="131078" cy="131078"/>
          </a:xfrm>
          <a:prstGeom prst="rect">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2" name="Rectangle 21">
            <a:extLst>
              <a:ext uri="{FF2B5EF4-FFF2-40B4-BE49-F238E27FC236}">
                <a16:creationId xmlns:a16="http://schemas.microsoft.com/office/drawing/2014/main" id="{CE6F9ACA-9E4F-43DA-83B4-8BEE7B6EA12D}"/>
              </a:ext>
            </a:extLst>
          </p:cNvPr>
          <p:cNvSpPr/>
          <p:nvPr/>
        </p:nvSpPr>
        <p:spPr>
          <a:xfrm>
            <a:off x="11724598" y="116572"/>
            <a:ext cx="131078" cy="131078"/>
          </a:xfrm>
          <a:prstGeom prst="rect">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3" name="Rectangle 22">
            <a:extLst>
              <a:ext uri="{FF2B5EF4-FFF2-40B4-BE49-F238E27FC236}">
                <a16:creationId xmlns:a16="http://schemas.microsoft.com/office/drawing/2014/main" id="{21DD8646-D1B7-4D63-8E50-A6E449D95046}"/>
              </a:ext>
            </a:extLst>
          </p:cNvPr>
          <p:cNvSpPr/>
          <p:nvPr/>
        </p:nvSpPr>
        <p:spPr>
          <a:xfrm>
            <a:off x="10492749" y="116572"/>
            <a:ext cx="131078" cy="1310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5" name="TextBox 24">
            <a:extLst>
              <a:ext uri="{FF2B5EF4-FFF2-40B4-BE49-F238E27FC236}">
                <a16:creationId xmlns:a16="http://schemas.microsoft.com/office/drawing/2014/main" id="{63A5D89F-7E4B-484F-80BF-9905E5C9AF78}"/>
              </a:ext>
            </a:extLst>
          </p:cNvPr>
          <p:cNvSpPr txBox="1"/>
          <p:nvPr/>
        </p:nvSpPr>
        <p:spPr>
          <a:xfrm>
            <a:off x="2603014" y="1798157"/>
            <a:ext cx="1122102"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Detailed View</a:t>
            </a:r>
          </a:p>
        </p:txBody>
      </p:sp>
      <p:sp>
        <p:nvSpPr>
          <p:cNvPr id="26" name="TextBox 25">
            <a:extLst>
              <a:ext uri="{FF2B5EF4-FFF2-40B4-BE49-F238E27FC236}">
                <a16:creationId xmlns:a16="http://schemas.microsoft.com/office/drawing/2014/main" id="{F492D6CE-8AB5-46B4-8DCC-4CD105CE615F}"/>
              </a:ext>
            </a:extLst>
          </p:cNvPr>
          <p:cNvSpPr txBox="1"/>
          <p:nvPr/>
        </p:nvSpPr>
        <p:spPr>
          <a:xfrm>
            <a:off x="6882536" y="1705667"/>
            <a:ext cx="1638269"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PICTURE AND TEXT </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B1081732-B29C-427A-BB26-E7D808C36F7E}"/>
                  </a:ext>
                </a:extLst>
              </p:cNvPr>
              <p:cNvGraphicFramePr>
                <a:graphicFrameLocks noChangeAspect="1"/>
              </p:cNvGraphicFramePr>
              <p:nvPr>
                <p:extLst>
                  <p:ext uri="{D42A27DB-BD31-4B8C-83A1-F6EECF244321}">
                    <p14:modId xmlns:p14="http://schemas.microsoft.com/office/powerpoint/2010/main" val="1440734133"/>
                  </p:ext>
                </p:extLst>
              </p:nvPr>
            </p:nvGraphicFramePr>
            <p:xfrm>
              <a:off x="6882536" y="2159228"/>
              <a:ext cx="3048000" cy="1714500"/>
            </p:xfrm>
            <a:graphic>
              <a:graphicData uri="http://schemas.microsoft.com/office/powerpoint/2016/sectionzoom">
                <psez:sectionZm>
                  <psez:sectionZmObj sectionId="{166B4E13-456F-4DE7-8043-47B198AC9D32}">
                    <psez:zmPr id="{DB5CE2D7-AF02-4156-A712-0C51BA2D760F}"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6" name="Section Zoom 5">
                <a:hlinkClick r:id="rId9" action="ppaction://hlinksldjump"/>
                <a:extLst>
                  <a:ext uri="{FF2B5EF4-FFF2-40B4-BE49-F238E27FC236}">
                    <a16:creationId xmlns:a16="http://schemas.microsoft.com/office/drawing/2014/main" id="{B1081732-B29C-427A-BB26-E7D808C36F7E}"/>
                  </a:ext>
                </a:extLst>
              </p:cNvPr>
              <p:cNvPicPr>
                <a:picLocks noGrp="1" noRot="1" noChangeAspect="1" noMove="1" noResize="1" noEditPoints="1" noAdjustHandles="1" noChangeArrowheads="1" noChangeShapeType="1"/>
              </p:cNvPicPr>
              <p:nvPr/>
            </p:nvPicPr>
            <p:blipFill>
              <a:blip r:embed="rId10"/>
              <a:stretch>
                <a:fillRect/>
              </a:stretch>
            </p:blipFill>
            <p:spPr>
              <a:xfrm>
                <a:off x="6882536" y="2159228"/>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ADB52E6A-0FB6-42B7-A9B6-85F8DC9CB227}"/>
                  </a:ext>
                </a:extLst>
              </p:cNvPr>
              <p:cNvGraphicFramePr>
                <a:graphicFrameLocks noChangeAspect="1"/>
              </p:cNvGraphicFramePr>
              <p:nvPr>
                <p:extLst>
                  <p:ext uri="{D42A27DB-BD31-4B8C-83A1-F6EECF244321}">
                    <p14:modId xmlns:p14="http://schemas.microsoft.com/office/powerpoint/2010/main" val="320344118"/>
                  </p:ext>
                </p:extLst>
              </p:nvPr>
            </p:nvGraphicFramePr>
            <p:xfrm>
              <a:off x="6882536" y="4106164"/>
              <a:ext cx="1463040" cy="822960"/>
            </p:xfrm>
            <a:graphic>
              <a:graphicData uri="http://schemas.microsoft.com/office/powerpoint/2016/sectionzoom">
                <psez:sectionZm>
                  <psez:sectionZmObj sectionId="{FD1E6B44-63E4-4285-A079-29EC5D274920}">
                    <psez:zmPr id="{D926C555-14A8-46F5-8AE6-0D11A2768BCA}" transitionDur="1000">
                      <p166:blipFill xmlns:p166="http://schemas.microsoft.com/office/powerpoint/2016/6/main">
                        <a:blip r:embed="rId11"/>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8" name="Section Zoom 7">
                <a:hlinkClick r:id="rId12" action="ppaction://hlinksldjump"/>
                <a:extLst>
                  <a:ext uri="{FF2B5EF4-FFF2-40B4-BE49-F238E27FC236}">
                    <a16:creationId xmlns:a16="http://schemas.microsoft.com/office/drawing/2014/main" id="{ADB52E6A-0FB6-42B7-A9B6-85F8DC9CB227}"/>
                  </a:ext>
                </a:extLst>
              </p:cNvPr>
              <p:cNvPicPr>
                <a:picLocks noGrp="1" noRot="1" noChangeAspect="1" noMove="1" noResize="1" noEditPoints="1" noAdjustHandles="1" noChangeArrowheads="1" noChangeShapeType="1"/>
              </p:cNvPicPr>
              <p:nvPr/>
            </p:nvPicPr>
            <p:blipFill>
              <a:blip r:embed="rId13"/>
              <a:stretch>
                <a:fillRect/>
              </a:stretch>
            </p:blipFill>
            <p:spPr>
              <a:xfrm>
                <a:off x="6882536" y="410616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EE89D57-D776-411D-8896-742240C050B5}"/>
                  </a:ext>
                </a:extLst>
              </p:cNvPr>
              <p:cNvGraphicFramePr>
                <a:graphicFrameLocks noChangeAspect="1"/>
              </p:cNvGraphicFramePr>
              <p:nvPr>
                <p:extLst>
                  <p:ext uri="{D42A27DB-BD31-4B8C-83A1-F6EECF244321}">
                    <p14:modId xmlns:p14="http://schemas.microsoft.com/office/powerpoint/2010/main" val="4201725986"/>
                  </p:ext>
                </p:extLst>
              </p:nvPr>
            </p:nvGraphicFramePr>
            <p:xfrm>
              <a:off x="2603014" y="2359440"/>
              <a:ext cx="1463040" cy="822960"/>
            </p:xfrm>
            <a:graphic>
              <a:graphicData uri="http://schemas.microsoft.com/office/powerpoint/2016/slidezoom">
                <pslz:sldZm>
                  <pslz:sldZmObj sldId="258" cId="1577662384">
                    <pslz:zmPr id="{2B1AFEA9-5748-4715-A442-AC3FF983E002}" transitionDur="1000">
                      <p166:blipFill xmlns:p166="http://schemas.microsoft.com/office/powerpoint/2016/6/main">
                        <a:blip r:embed="rId14"/>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16" name="Slide Zoom 15">
                <a:hlinkClick r:id="rId15" action="ppaction://hlinksldjump"/>
                <a:extLst>
                  <a:ext uri="{FF2B5EF4-FFF2-40B4-BE49-F238E27FC236}">
                    <a16:creationId xmlns:a16="http://schemas.microsoft.com/office/drawing/2014/main" id="{AEE89D57-D776-411D-8896-742240C050B5}"/>
                  </a:ext>
                </a:extLst>
              </p:cNvPr>
              <p:cNvPicPr>
                <a:picLocks noGrp="1" noRot="1" noChangeAspect="1" noMove="1" noResize="1" noEditPoints="1" noAdjustHandles="1" noChangeArrowheads="1" noChangeShapeType="1"/>
              </p:cNvPicPr>
              <p:nvPr/>
            </p:nvPicPr>
            <p:blipFill>
              <a:blip r:embed="rId16"/>
              <a:stretch>
                <a:fillRect/>
              </a:stretch>
            </p:blipFill>
            <p:spPr>
              <a:xfrm>
                <a:off x="2603014" y="2359440"/>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F6A1FF00-E582-4810-B35A-AE561CB331B6}"/>
                  </a:ext>
                </a:extLst>
              </p:cNvPr>
              <p:cNvGraphicFramePr>
                <a:graphicFrameLocks noChangeAspect="1"/>
              </p:cNvGraphicFramePr>
              <p:nvPr>
                <p:extLst>
                  <p:ext uri="{D42A27DB-BD31-4B8C-83A1-F6EECF244321}">
                    <p14:modId xmlns:p14="http://schemas.microsoft.com/office/powerpoint/2010/main" val="1412971629"/>
                  </p:ext>
                </p:extLst>
              </p:nvPr>
            </p:nvGraphicFramePr>
            <p:xfrm>
              <a:off x="2603014" y="3279323"/>
              <a:ext cx="1463040" cy="822960"/>
            </p:xfrm>
            <a:graphic>
              <a:graphicData uri="http://schemas.microsoft.com/office/powerpoint/2016/slidezoom">
                <pslz:sldZm>
                  <pslz:sldZmObj sldId="259" cId="2362446551">
                    <pslz:zmPr id="{963233F1-FE5E-451D-961C-22A20AA01AD4}" transitionDur="1000">
                      <p166:blipFill xmlns:p166="http://schemas.microsoft.com/office/powerpoint/2016/6/main">
                        <a:blip r:embed="rId17"/>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28" name="Slide Zoom 27">
                <a:hlinkClick r:id="rId18" action="ppaction://hlinksldjump"/>
                <a:extLst>
                  <a:ext uri="{FF2B5EF4-FFF2-40B4-BE49-F238E27FC236}">
                    <a16:creationId xmlns:a16="http://schemas.microsoft.com/office/drawing/2014/main" id="{F6A1FF00-E582-4810-B35A-AE561CB331B6}"/>
                  </a:ext>
                </a:extLst>
              </p:cNvPr>
              <p:cNvPicPr>
                <a:picLocks noGrp="1" noRot="1" noChangeAspect="1" noMove="1" noResize="1" noEditPoints="1" noAdjustHandles="1" noChangeArrowheads="1" noChangeShapeType="1"/>
              </p:cNvPicPr>
              <p:nvPr/>
            </p:nvPicPr>
            <p:blipFill>
              <a:blip r:embed="rId19"/>
              <a:stretch>
                <a:fillRect/>
              </a:stretch>
            </p:blipFill>
            <p:spPr>
              <a:xfrm>
                <a:off x="2603014" y="3279323"/>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6C0617A1-19DC-4C19-AC5A-35D3CABF164F}"/>
                  </a:ext>
                </a:extLst>
              </p:cNvPr>
              <p:cNvGraphicFramePr>
                <a:graphicFrameLocks noChangeAspect="1"/>
              </p:cNvGraphicFramePr>
              <p:nvPr>
                <p:extLst>
                  <p:ext uri="{D42A27DB-BD31-4B8C-83A1-F6EECF244321}">
                    <p14:modId xmlns:p14="http://schemas.microsoft.com/office/powerpoint/2010/main" val="981081091"/>
                  </p:ext>
                </p:extLst>
              </p:nvPr>
            </p:nvGraphicFramePr>
            <p:xfrm>
              <a:off x="2603014" y="4198654"/>
              <a:ext cx="1476644" cy="822960"/>
            </p:xfrm>
            <a:graphic>
              <a:graphicData uri="http://schemas.microsoft.com/office/powerpoint/2016/slidezoom">
                <pslz:sldZm>
                  <pslz:sldZmObj sldId="260" cId="676304674">
                    <pslz:zmPr id="{C9C54784-E90D-4D44-BDEB-4D863292A2D0}" transitionDur="1000">
                      <p166:blipFill xmlns:p166="http://schemas.microsoft.com/office/powerpoint/2016/6/main">
                        <a:blip r:embed="rId20"/>
                        <a:stretch>
                          <a:fillRect/>
                        </a:stretch>
                      </p166:blipFill>
                      <p166:spPr xmlns:p166="http://schemas.microsoft.com/office/powerpoint/2016/6/main">
                        <a:xfrm>
                          <a:off x="0" y="0"/>
                          <a:ext cx="1476644"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0" name="Slide Zoom 29">
                <a:hlinkClick r:id="rId21" action="ppaction://hlinksldjump"/>
                <a:extLst>
                  <a:ext uri="{FF2B5EF4-FFF2-40B4-BE49-F238E27FC236}">
                    <a16:creationId xmlns:a16="http://schemas.microsoft.com/office/drawing/2014/main" id="{6C0617A1-19DC-4C19-AC5A-35D3CABF164F}"/>
                  </a:ext>
                </a:extLst>
              </p:cNvPr>
              <p:cNvPicPr>
                <a:picLocks noGrp="1" noRot="1" noChangeAspect="1" noMove="1" noResize="1" noEditPoints="1" noAdjustHandles="1" noChangeArrowheads="1" noChangeShapeType="1"/>
              </p:cNvPicPr>
              <p:nvPr/>
            </p:nvPicPr>
            <p:blipFill>
              <a:blip r:embed="rId22"/>
              <a:stretch>
                <a:fillRect/>
              </a:stretch>
            </p:blipFill>
            <p:spPr>
              <a:xfrm>
                <a:off x="2603014" y="4198654"/>
                <a:ext cx="1476644"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B190034F-4970-4717-9F30-57807508A279}"/>
                  </a:ext>
                </a:extLst>
              </p:cNvPr>
              <p:cNvGraphicFramePr>
                <a:graphicFrameLocks noChangeAspect="1"/>
              </p:cNvGraphicFramePr>
              <p:nvPr>
                <p:extLst>
                  <p:ext uri="{D42A27DB-BD31-4B8C-83A1-F6EECF244321}">
                    <p14:modId xmlns:p14="http://schemas.microsoft.com/office/powerpoint/2010/main" val="3600754366"/>
                  </p:ext>
                </p:extLst>
              </p:nvPr>
            </p:nvGraphicFramePr>
            <p:xfrm>
              <a:off x="6882536" y="4997704"/>
              <a:ext cx="1463040" cy="822960"/>
            </p:xfrm>
            <a:graphic>
              <a:graphicData uri="http://schemas.microsoft.com/office/powerpoint/2016/slidezoom">
                <pslz:sldZm>
                  <pslz:sldZmObj sldId="274" cId="805526503">
                    <pslz:zmPr id="{11C611CC-3A4D-4527-86A6-A10544E7DC8E}" transitionDur="1000">
                      <p166:blipFill xmlns:p166="http://schemas.microsoft.com/office/powerpoint/2016/6/main">
                        <a:blip r:embed="rId23"/>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4" name="Slide Zoom 33">
                <a:hlinkClick r:id="rId24" action="ppaction://hlinksldjump"/>
                <a:extLst>
                  <a:ext uri="{FF2B5EF4-FFF2-40B4-BE49-F238E27FC236}">
                    <a16:creationId xmlns:a16="http://schemas.microsoft.com/office/drawing/2014/main" id="{B190034F-4970-4717-9F30-57807508A279}"/>
                  </a:ext>
                </a:extLst>
              </p:cNvPr>
              <p:cNvPicPr>
                <a:picLocks noGrp="1" noRot="1" noChangeAspect="1" noMove="1" noResize="1" noEditPoints="1" noAdjustHandles="1" noChangeArrowheads="1" noChangeShapeType="1"/>
              </p:cNvPicPr>
              <p:nvPr/>
            </p:nvPicPr>
            <p:blipFill>
              <a:blip r:embed="rId25"/>
              <a:stretch>
                <a:fillRect/>
              </a:stretch>
            </p:blipFill>
            <p:spPr>
              <a:xfrm>
                <a:off x="6882536" y="4997704"/>
                <a:ext cx="1463040" cy="822960"/>
              </a:xfrm>
              <a:prstGeom prst="rect">
                <a:avLst/>
              </a:prstGeom>
              <a:ln w="3175">
                <a:noFill/>
              </a:ln>
              <a:effectLst>
                <a:outerShdw blurRad="63500" sx="103000" sy="103000" algn="ctr" rotWithShape="0">
                  <a:schemeClr val="tx1">
                    <a:alpha val="10000"/>
                  </a:schemeClr>
                </a:outerShdw>
              </a:effectLst>
            </p:spPr>
          </p:pic>
        </mc:Fallback>
      </mc:AlternateContent>
    </p:spTree>
    <p:custDataLst>
      <p:tags r:id="rId1"/>
    </p:custDataLst>
    <p:extLst>
      <p:ext uri="{BB962C8B-B14F-4D97-AF65-F5344CB8AC3E}">
        <p14:creationId xmlns:p14="http://schemas.microsoft.com/office/powerpoint/2010/main" val="928790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371284"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478971" y="1380535"/>
            <a:ext cx="6691086" cy="49248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algn="l" rtl="0" eaLnBrk="1" latinLnBrk="0" hangingPunct="1">
              <a:spcBef>
                <a:spcPts val="0"/>
              </a:spcBef>
              <a:spcAft>
                <a:spcPts val="0"/>
              </a:spcAft>
            </a:pPr>
            <a:r>
              <a:rPr lang="en-US" sz="1800" kern="1200" dirty="0">
                <a:solidFill>
                  <a:schemeClr val="bg1">
                    <a:lumMod val="40000"/>
                    <a:lumOff val="60000"/>
                  </a:schemeClr>
                </a:solidFill>
                <a:effectLst/>
                <a:latin typeface="Abadi" panose="020B0604020104020204" pitchFamily="34" charset="0"/>
              </a:rPr>
              <a:t>The fashion industry has always been a dynamic and ever-changing landscape. With the rise of e-commerce, online shopping has become increasingly popular, but it can be challenging to find the perfect outfit without trying it on. This is where an AI-powered virtual stylist comes in.</a:t>
            </a:r>
          </a:p>
          <a:p>
            <a:pPr marL="0" algn="l" rtl="0" eaLnBrk="1" latinLnBrk="0" hangingPunct="1">
              <a:spcBef>
                <a:spcPts val="0"/>
              </a:spcBef>
              <a:spcAft>
                <a:spcPts val="0"/>
              </a:spcAft>
            </a:pPr>
            <a:endParaRPr lang="en-IN" dirty="0">
              <a:solidFill>
                <a:schemeClr val="bg1">
                  <a:lumMod val="40000"/>
                  <a:lumOff val="60000"/>
                </a:schemeClr>
              </a:solidFill>
              <a:effectLst/>
              <a:latin typeface="Abadi" panose="020B0604020104020204" pitchFamily="34" charset="0"/>
            </a:endParaRPr>
          </a:p>
          <a:p>
            <a:pPr marL="0" algn="l" rtl="0" eaLnBrk="1" latinLnBrk="0" hangingPunct="1">
              <a:spcBef>
                <a:spcPts val="0"/>
              </a:spcBef>
              <a:spcAft>
                <a:spcPts val="0"/>
              </a:spcAft>
            </a:pPr>
            <a:r>
              <a:rPr lang="en-US" sz="1800" kern="1200" dirty="0">
                <a:solidFill>
                  <a:schemeClr val="bg1">
                    <a:lumMod val="40000"/>
                    <a:lumOff val="60000"/>
                  </a:schemeClr>
                </a:solidFill>
                <a:effectLst/>
                <a:latin typeface="Abadi" panose="020B0604020104020204" pitchFamily="34" charset="0"/>
              </a:rPr>
              <a:t>Our proposed virtual stylist would leverage machine learning algorithms and web development to provide personalized fashion recommendations to users. By analyzing users' preferences, body measurements, and style choices, the virtual stylist would offer tailored suggestions, making online fashion shopping a more personalized and enjoyable experience.</a:t>
            </a:r>
            <a:endParaRPr lang="en-IN" dirty="0">
              <a:solidFill>
                <a:schemeClr val="bg1">
                  <a:lumMod val="40000"/>
                  <a:lumOff val="60000"/>
                </a:schemeClr>
              </a:solidFill>
              <a:effectLst/>
              <a:latin typeface="Abadi" panose="020B0604020104020204" pitchFamily="34" charset="0"/>
            </a:endParaRPr>
          </a:p>
        </p:txBody>
      </p:sp>
      <p:sp>
        <p:nvSpPr>
          <p:cNvPr id="8" name="TextBox 7">
            <a:extLst>
              <a:ext uri="{FF2B5EF4-FFF2-40B4-BE49-F238E27FC236}">
                <a16:creationId xmlns:a16="http://schemas.microsoft.com/office/drawing/2014/main" id="{DF7833B0-BA71-4453-853F-974C3C7535A2}"/>
              </a:ext>
            </a:extLst>
          </p:cNvPr>
          <p:cNvSpPr txBox="1"/>
          <p:nvPr/>
        </p:nvSpPr>
        <p:spPr>
          <a:xfrm>
            <a:off x="1394642" y="304345"/>
            <a:ext cx="5420703" cy="553998"/>
          </a:xfrm>
          <a:prstGeom prst="rect">
            <a:avLst/>
          </a:prstGeom>
          <a:noFill/>
        </p:spPr>
        <p:txBody>
          <a:bodyPr wrap="square" lIns="0" tIns="0" rIns="0" bIns="0" numCol="1" rtlCol="0">
            <a:spAutoFit/>
          </a:bodyPr>
          <a:lstStyle/>
          <a:p>
            <a:r>
              <a:rPr lang="de-DE" altLang="de-DE" sz="3600" dirty="0">
                <a:latin typeface="+mj-lt"/>
              </a:rPr>
              <a:t>Introduction</a:t>
            </a:r>
          </a:p>
        </p:txBody>
      </p:sp>
      <p:sp>
        <p:nvSpPr>
          <p:cNvPr id="3" name="Rectangle 2">
            <a:extLst>
              <a:ext uri="{FF2B5EF4-FFF2-40B4-BE49-F238E27FC236}">
                <a16:creationId xmlns:a16="http://schemas.microsoft.com/office/drawing/2014/main" id="{ABB76646-6E80-FD0B-1390-7001865955D8}"/>
              </a:ext>
            </a:extLst>
          </p:cNvPr>
          <p:cNvSpPr/>
          <p:nvPr/>
        </p:nvSpPr>
        <p:spPr>
          <a:xfrm>
            <a:off x="7517547" y="961799"/>
            <a:ext cx="4195482" cy="5477435"/>
          </a:xfrm>
          <a:prstGeom prst="rect">
            <a:avLst/>
          </a:prstGeom>
          <a:blipFill dpi="0" rotWithShape="1">
            <a:blip r:embed="rId6"/>
            <a:srcRect/>
            <a:stretch>
              <a:fillRect/>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IN" sz="1000" kern="0" dirty="0" err="1">
              <a:solidFill>
                <a:schemeClr val="tx1"/>
              </a:solidFill>
            </a:endParaRPr>
          </a:p>
        </p:txBody>
      </p:sp>
    </p:spTree>
    <p:custDataLst>
      <p:tags r:id="rId1"/>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l"/>
            <a:r>
              <a:rPr lang="en-US" b="0" i="0" dirty="0">
                <a:solidFill>
                  <a:srgbClr val="959595"/>
                </a:solidFill>
                <a:effectLst/>
                <a:latin typeface="Abadi" panose="020B0604020104020204" pitchFamily="34" charset="0"/>
                <a:cs typeface="Arial" panose="020B0604020202020204" pitchFamily="34" charset="0"/>
              </a:rPr>
              <a:t>The AI-powered virtual stylist would work by first collecting data from users through a series of questions about their preferences, body measurements, and style choices. This data would then be analyzed using machine learning algorithms to create a personalized profile for each user.</a:t>
            </a:r>
          </a:p>
          <a:p>
            <a:pPr algn="l"/>
            <a:endParaRPr lang="en-US" b="0" i="0" dirty="0">
              <a:solidFill>
                <a:srgbClr val="959595"/>
              </a:solidFill>
              <a:effectLst/>
              <a:latin typeface="Abadi" panose="020B0604020104020204" pitchFamily="34" charset="0"/>
              <a:cs typeface="Arial" panose="020B0604020202020204" pitchFamily="34" charset="0"/>
            </a:endParaRPr>
          </a:p>
          <a:p>
            <a:pPr algn="l"/>
            <a:r>
              <a:rPr lang="en-US" b="0" i="0" dirty="0">
                <a:solidFill>
                  <a:srgbClr val="959595"/>
                </a:solidFill>
                <a:effectLst/>
                <a:latin typeface="Abadi" panose="020B0604020104020204" pitchFamily="34" charset="0"/>
                <a:cs typeface="Arial" panose="020B0604020202020204" pitchFamily="34" charset="0"/>
              </a:rPr>
              <a:t>Based on this profile, the virtual stylist would recommend outfits that fit the user's preferences and body type. Users could then try on these outfits virtually using augmented reality technology and purchase the ones they like directly through the platform.</a:t>
            </a:r>
          </a:p>
        </p:txBody>
      </p:sp>
      <p:sp>
        <p:nvSpPr>
          <p:cNvPr id="8" name="TextBox 7">
            <a:extLst>
              <a:ext uri="{FF2B5EF4-FFF2-40B4-BE49-F238E27FC236}">
                <a16:creationId xmlns:a16="http://schemas.microsoft.com/office/drawing/2014/main" id="{DF7833B0-BA71-4453-853F-974C3C7535A2}"/>
              </a:ext>
            </a:extLst>
          </p:cNvPr>
          <p:cNvSpPr txBox="1"/>
          <p:nvPr/>
        </p:nvSpPr>
        <p:spPr>
          <a:xfrm>
            <a:off x="1430354" y="364324"/>
            <a:ext cx="8721035" cy="553998"/>
          </a:xfrm>
          <a:prstGeom prst="rect">
            <a:avLst/>
          </a:prstGeom>
          <a:noFill/>
        </p:spPr>
        <p:txBody>
          <a:bodyPr wrap="square" lIns="0" tIns="0" rIns="0" bIns="0" numCol="1" rtlCol="0">
            <a:spAutoFit/>
          </a:bodyPr>
          <a:lstStyle/>
          <a:p>
            <a:r>
              <a:rPr lang="de-DE" altLang="de-DE" sz="3600" dirty="0">
                <a:latin typeface="+mj-lt"/>
              </a:rPr>
              <a:t>How It Works</a:t>
            </a:r>
          </a:p>
        </p:txBody>
      </p:sp>
      <p:sp>
        <p:nvSpPr>
          <p:cNvPr id="3" name="Rectangle 2">
            <a:extLst>
              <a:ext uri="{FF2B5EF4-FFF2-40B4-BE49-F238E27FC236}">
                <a16:creationId xmlns:a16="http://schemas.microsoft.com/office/drawing/2014/main" id="{094F8F0D-E601-B87E-9722-D17CA28AE33F}"/>
              </a:ext>
            </a:extLst>
          </p:cNvPr>
          <p:cNvSpPr/>
          <p:nvPr/>
        </p:nvSpPr>
        <p:spPr>
          <a:xfrm>
            <a:off x="938516" y="1163277"/>
            <a:ext cx="4195482" cy="5477435"/>
          </a:xfrm>
          <a:prstGeom prst="rect">
            <a:avLst/>
          </a:prstGeom>
          <a:blipFill dpi="0" rotWithShape="1">
            <a:blip r:embed="rId6"/>
            <a:srcRect/>
            <a:stretch>
              <a:fillRect/>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IN" sz="1000" kern="0" dirty="0" err="1">
              <a:solidFill>
                <a:schemeClr val="tx1"/>
              </a:solidFill>
            </a:endParaRPr>
          </a:p>
        </p:txBody>
      </p:sp>
    </p:spTree>
    <p:custDataLst>
      <p:tags r:id="rId1"/>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1">
            <a:extLst>
              <a:ext uri="{FF2B5EF4-FFF2-40B4-BE49-F238E27FC236}">
                <a16:creationId xmlns:a16="http://schemas.microsoft.com/office/drawing/2014/main" id="{5BED68E4-0826-7487-3CAA-F2376F983846}"/>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4" name="Rectangle 13">
            <a:extLst>
              <a:ext uri="{FF2B5EF4-FFF2-40B4-BE49-F238E27FC236}">
                <a16:creationId xmlns:a16="http://schemas.microsoft.com/office/drawing/2014/main" id="{794FAEB4-0960-189A-090E-B672E77AB76F}"/>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dirty="0">
                <a:solidFill>
                  <a:schemeClr val="bg1">
                    <a:lumMod val="40000"/>
                    <a:lumOff val="60000"/>
                  </a:schemeClr>
                </a:solidFill>
                <a:latin typeface="Abadi" panose="020B0604020104020204" pitchFamily="34" charset="0"/>
              </a:rPr>
              <a:t>The AI-powered virtual stylist would offer several benefits to both users and fashion retailers. For users, the personalized recommendations would make online shopping a more enjoyable and efficient experience, reducing the time and frustration of searching for the perfect outfit.</a:t>
            </a:r>
          </a:p>
          <a:p>
            <a:endParaRPr lang="en-US" dirty="0">
              <a:solidFill>
                <a:schemeClr val="bg1">
                  <a:lumMod val="40000"/>
                  <a:lumOff val="60000"/>
                </a:schemeClr>
              </a:solidFill>
              <a:latin typeface="Abadi" panose="020B0604020104020204" pitchFamily="34" charset="0"/>
            </a:endParaRPr>
          </a:p>
          <a:p>
            <a:r>
              <a:rPr lang="en-US" dirty="0">
                <a:solidFill>
                  <a:schemeClr val="bg1">
                    <a:lumMod val="40000"/>
                    <a:lumOff val="60000"/>
                  </a:schemeClr>
                </a:solidFill>
                <a:latin typeface="Abadi" panose="020B0604020104020204" pitchFamily="34" charset="0"/>
              </a:rPr>
              <a:t>For fashion retailers, the virtual stylist would provide valuable data on user preferences and purchasing behavior, allowing them to tailor their inventory and marketing strategies to better meet the needs of their customers.</a:t>
            </a:r>
          </a:p>
        </p:txBody>
      </p:sp>
      <p:sp>
        <p:nvSpPr>
          <p:cNvPr id="15" name="TextBox 14">
            <a:extLst>
              <a:ext uri="{FF2B5EF4-FFF2-40B4-BE49-F238E27FC236}">
                <a16:creationId xmlns:a16="http://schemas.microsoft.com/office/drawing/2014/main" id="{0BEFA1C9-BCD6-B787-CE41-002EA60E2C8A}"/>
              </a:ext>
            </a:extLst>
          </p:cNvPr>
          <p:cNvSpPr txBox="1"/>
          <p:nvPr/>
        </p:nvSpPr>
        <p:spPr>
          <a:xfrm>
            <a:off x="863600" y="387571"/>
            <a:ext cx="4373760" cy="553998"/>
          </a:xfrm>
          <a:prstGeom prst="rect">
            <a:avLst/>
          </a:prstGeom>
          <a:noFill/>
        </p:spPr>
        <p:txBody>
          <a:bodyPr wrap="square" lIns="0" tIns="0" rIns="0" bIns="0" numCol="1" rtlCol="0">
            <a:spAutoFit/>
          </a:bodyPr>
          <a:lstStyle/>
          <a:p>
            <a:r>
              <a:rPr lang="de-DE" altLang="de-DE" sz="3600" dirty="0">
                <a:latin typeface="+mj-lt"/>
              </a:rPr>
              <a:t>	Benefits</a:t>
            </a:r>
          </a:p>
        </p:txBody>
      </p:sp>
      <p:sp>
        <p:nvSpPr>
          <p:cNvPr id="16" name="Rectangle 15">
            <a:extLst>
              <a:ext uri="{FF2B5EF4-FFF2-40B4-BE49-F238E27FC236}">
                <a16:creationId xmlns:a16="http://schemas.microsoft.com/office/drawing/2014/main" id="{D5F40E8B-C398-B4B8-90C3-19C6D32A4B7F}"/>
              </a:ext>
            </a:extLst>
          </p:cNvPr>
          <p:cNvSpPr/>
          <p:nvPr/>
        </p:nvSpPr>
        <p:spPr>
          <a:xfrm>
            <a:off x="938516" y="1163277"/>
            <a:ext cx="4195482" cy="5477435"/>
          </a:xfrm>
          <a:prstGeom prst="rect">
            <a:avLst/>
          </a:prstGeom>
          <a:blipFill dpi="0" rotWithShape="1">
            <a:blip r:embed="rId6"/>
            <a:srcRect/>
            <a:stretch>
              <a:fillRect/>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IN" sz="1000" kern="0" dirty="0" err="1">
              <a:solidFill>
                <a:schemeClr val="tx1"/>
              </a:solidFill>
            </a:endParaRPr>
          </a:p>
        </p:txBody>
      </p:sp>
    </p:spTree>
    <p:custDataLst>
      <p:tags r:id="rId1"/>
    </p:custDataLst>
    <p:extLst>
      <p:ext uri="{BB962C8B-B14F-4D97-AF65-F5344CB8AC3E}">
        <p14:creationId xmlns:p14="http://schemas.microsoft.com/office/powerpoint/2010/main" val="6763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3169436" cy="861774"/>
          </a:xfrm>
          <a:prstGeom prst="rect">
            <a:avLst/>
          </a:prstGeom>
          <a:noFill/>
        </p:spPr>
        <p:txBody>
          <a:bodyPr wrap="square" lIns="0" tIns="0" rIns="0" bIns="0" numCol="1" rtlCol="0">
            <a:spAutoFit/>
          </a:bodyPr>
          <a:lstStyle/>
          <a:p>
            <a:r>
              <a:rPr lang="de-DE" altLang="de-DE" sz="2800" spc="300" dirty="0"/>
              <a:t>User Interface Design</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3016152"/>
            <a:ext cx="4309884" cy="3046988"/>
          </a:xfrm>
          <a:prstGeom prst="rect">
            <a:avLst/>
          </a:prstGeom>
          <a:noFill/>
        </p:spPr>
        <p:txBody>
          <a:bodyPr wrap="square" lIns="0" tIns="0" rIns="0" bIns="0" numCol="1" rtlCol="0">
            <a:spAutoFit/>
          </a:bodyPr>
          <a:lstStyle/>
          <a:p>
            <a:pPr marL="342900" indent="-342900" algn="l">
              <a:buFont typeface="Arial" panose="020B0604020202020204" pitchFamily="34" charset="0"/>
              <a:buChar char="•"/>
            </a:pPr>
            <a:r>
              <a:rPr lang="en-US" b="0" i="0" dirty="0">
                <a:solidFill>
                  <a:srgbClr val="D1D5DB"/>
                </a:solidFill>
                <a:effectLst/>
                <a:latin typeface="Söhne"/>
              </a:rPr>
              <a:t>This step focuses on creating an intuitive and visually appealing user interface for the virtual stylist platform. </a:t>
            </a:r>
          </a:p>
          <a:p>
            <a:pPr marL="342900" indent="-342900" algn="l">
              <a:buFont typeface="Arial" panose="020B0604020202020204" pitchFamily="34" charset="0"/>
              <a:buChar char="•"/>
            </a:pPr>
            <a:r>
              <a:rPr lang="en-US" b="0" i="0" dirty="0">
                <a:solidFill>
                  <a:srgbClr val="D1D5DB"/>
                </a:solidFill>
                <a:effectLst/>
                <a:latin typeface="Söhne"/>
              </a:rPr>
              <a:t>It involves designing screens for user onboarding, profile setup, and style preferences, ensuring ease of use and an engaging experience. </a:t>
            </a:r>
          </a:p>
          <a:p>
            <a:pPr marL="342900" indent="-342900" algn="l">
              <a:buFont typeface="Arial" panose="020B0604020202020204" pitchFamily="34" charset="0"/>
              <a:buChar char="•"/>
            </a:pPr>
            <a:r>
              <a:rPr lang="en-US" b="0" i="0" dirty="0">
                <a:solidFill>
                  <a:srgbClr val="D1D5DB"/>
                </a:solidFill>
                <a:effectLst/>
                <a:latin typeface="Söhne"/>
              </a:rPr>
              <a:t>Consider factors like color schemes, typography, and layout to create an aesthetically pleasing and user-friendly interface.</a:t>
            </a: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7"/>
          <a:srcRect l="13203" r="13203"/>
          <a:stretch/>
        </p:blipFill>
        <p:spPr>
          <a:xfrm>
            <a:off x="-7883" y="44923"/>
            <a:ext cx="6716640" cy="6844882"/>
          </a:xfrm>
          <a:prstGeom prst="rect">
            <a:avLst/>
          </a:prstGeom>
          <a:ln>
            <a:noFill/>
          </a:ln>
        </p:spPr>
      </p:pic>
    </p:spTree>
    <p:custDataLst>
      <p:tags r:id="rId1"/>
    </p:custDataLst>
    <p:extLst>
      <p:ext uri="{BB962C8B-B14F-4D97-AF65-F5344CB8AC3E}">
        <p14:creationId xmlns:p14="http://schemas.microsoft.com/office/powerpoint/2010/main" val="877525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3169436" cy="861774"/>
          </a:xfrm>
          <a:prstGeom prst="rect">
            <a:avLst/>
          </a:prstGeom>
          <a:noFill/>
        </p:spPr>
        <p:txBody>
          <a:bodyPr wrap="square" lIns="0" tIns="0" rIns="0" bIns="0" numCol="1" rtlCol="0">
            <a:spAutoFit/>
          </a:bodyPr>
          <a:lstStyle/>
          <a:p>
            <a:r>
              <a:rPr lang="de-DE" altLang="de-DE" sz="2800" spc="300" dirty="0"/>
              <a:t>USER PROFILLING</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3016152"/>
            <a:ext cx="4309884" cy="3046988"/>
          </a:xfrm>
          <a:prstGeom prst="rect">
            <a:avLst/>
          </a:prstGeom>
          <a:noFill/>
        </p:spPr>
        <p:txBody>
          <a:bodyPr wrap="square" lIns="0" tIns="0" rIns="0" bIns="0" numCol="1" rtlCol="0">
            <a:spAutoFit/>
          </a:bodyPr>
          <a:lstStyle/>
          <a:p>
            <a:pPr marL="285750" indent="-285750">
              <a:buFont typeface="Wingdings" panose="05000000000000000000" pitchFamily="2" charset="2"/>
              <a:buChar char="q"/>
            </a:pPr>
            <a:r>
              <a:rPr lang="en-US" b="0" i="0" dirty="0">
                <a:solidFill>
                  <a:srgbClr val="D1D5DB"/>
                </a:solidFill>
                <a:effectLst/>
                <a:latin typeface="Söhne"/>
              </a:rPr>
              <a:t>In this step, we develop a process for users to input their style preferences, body measurements, and other relevant information.</a:t>
            </a:r>
          </a:p>
          <a:p>
            <a:pPr marL="285750" indent="-285750">
              <a:buFont typeface="Wingdings" panose="05000000000000000000" pitchFamily="2" charset="2"/>
              <a:buChar char="q"/>
            </a:pPr>
            <a:r>
              <a:rPr lang="en-US" b="0" i="0" dirty="0">
                <a:solidFill>
                  <a:srgbClr val="D1D5DB"/>
                </a:solidFill>
                <a:effectLst/>
                <a:latin typeface="Söhne"/>
              </a:rPr>
              <a:t> This can be achieved through forms or questionnaires. The collected data serves as the foundation for generating personalized recommendations.</a:t>
            </a:r>
          </a:p>
          <a:p>
            <a:pPr marL="285750" indent="-285750">
              <a:buFont typeface="Wingdings" panose="05000000000000000000" pitchFamily="2" charset="2"/>
              <a:buChar char="q"/>
            </a:pPr>
            <a:r>
              <a:rPr lang="en-US" b="0" i="0" dirty="0">
                <a:solidFill>
                  <a:srgbClr val="D1D5DB"/>
                </a:solidFill>
                <a:effectLst/>
                <a:latin typeface="Söhne"/>
              </a:rPr>
              <a:t> Consider the information that is most relevant for providing accurate and tailored fashion suggestions.</a:t>
            </a:r>
            <a:endParaRPr lang="de-DE" altLang="de-DE" sz="24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7"/>
          <a:srcRect l="937" r="937"/>
          <a:stretch/>
        </p:blipFill>
        <p:spPr>
          <a:xfrm>
            <a:off x="-7883" y="13119"/>
            <a:ext cx="6716640" cy="6844882"/>
          </a:xfrm>
          <a:prstGeom prst="rect">
            <a:avLst/>
          </a:prstGeom>
          <a:ln>
            <a:noFill/>
          </a:ln>
        </p:spPr>
      </p:pic>
    </p:spTree>
    <p:custDataLst>
      <p:tags r:id="rId1"/>
    </p:custDataLst>
    <p:extLst>
      <p:ext uri="{BB962C8B-B14F-4D97-AF65-F5344CB8AC3E}">
        <p14:creationId xmlns:p14="http://schemas.microsoft.com/office/powerpoint/2010/main" val="38281901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0" y="1109436"/>
            <a:ext cx="3412645" cy="861774"/>
          </a:xfrm>
          <a:prstGeom prst="rect">
            <a:avLst/>
          </a:prstGeom>
          <a:noFill/>
        </p:spPr>
        <p:txBody>
          <a:bodyPr wrap="square" lIns="0" tIns="0" rIns="0" bIns="0" numCol="1" rtlCol="0">
            <a:spAutoFit/>
          </a:bodyPr>
          <a:lstStyle/>
          <a:p>
            <a:r>
              <a:rPr lang="de-DE" altLang="de-DE" sz="2800" spc="300" dirty="0"/>
              <a:t>Data Collection And Preparation</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3016152"/>
            <a:ext cx="4309884" cy="2769989"/>
          </a:xfrm>
          <a:prstGeom prst="rect">
            <a:avLst/>
          </a:prstGeom>
          <a:noFill/>
        </p:spPr>
        <p:txBody>
          <a:bodyPr wrap="square" lIns="0" tIns="0" rIns="0" bIns="0" numCol="1" rtlCol="0">
            <a:spAutoFit/>
          </a:bodyPr>
          <a:lstStyle/>
          <a:p>
            <a:pPr marL="285750" indent="-285750">
              <a:buFont typeface="Wingdings" panose="05000000000000000000" pitchFamily="2" charset="2"/>
              <a:buChar char="q"/>
            </a:pPr>
            <a:r>
              <a:rPr lang="en-US" b="0" i="0" dirty="0">
                <a:solidFill>
                  <a:srgbClr val="D1D5DB"/>
                </a:solidFill>
                <a:effectLst/>
                <a:latin typeface="Söhne"/>
              </a:rPr>
              <a:t>This step involves gathering fashion-related data, including images, product descriptions, and user feedback. </a:t>
            </a:r>
          </a:p>
          <a:p>
            <a:pPr marL="285750" indent="-285750">
              <a:buFont typeface="Wingdings" panose="05000000000000000000" pitchFamily="2" charset="2"/>
              <a:buChar char="q"/>
            </a:pPr>
            <a:r>
              <a:rPr lang="en-US" b="0" i="0" dirty="0">
                <a:solidFill>
                  <a:srgbClr val="D1D5DB"/>
                </a:solidFill>
                <a:effectLst/>
                <a:latin typeface="Söhne"/>
              </a:rPr>
              <a:t>Collect data from various sources like fashion catalogs, online retailers, or fashion influencers. </a:t>
            </a:r>
          </a:p>
          <a:p>
            <a:pPr marL="285750" indent="-285750">
              <a:buFont typeface="Wingdings" panose="05000000000000000000" pitchFamily="2" charset="2"/>
              <a:buChar char="q"/>
            </a:pPr>
            <a:r>
              <a:rPr lang="en-US" b="0" i="0" dirty="0">
                <a:solidFill>
                  <a:srgbClr val="D1D5DB"/>
                </a:solidFill>
                <a:effectLst/>
                <a:latin typeface="Söhne"/>
              </a:rPr>
              <a:t>Ensure the data is clean, consistent, and ready for analysis. Data preprocessing techniques may include data cleaning, normalization, and feature extraction.</a:t>
            </a:r>
            <a:endParaRPr lang="de-DE" altLang="de-DE" sz="2400" dirty="0">
              <a:solidFill>
                <a:schemeClr val="tx1">
                  <a:lumMod val="75000"/>
                  <a:lumOff val="25000"/>
                </a:schemeClr>
              </a:solidFill>
            </a:endParaRPr>
          </a:p>
        </p:txBody>
      </p:sp>
      <p:pic>
        <p:nvPicPr>
          <p:cNvPr id="3" name="Picture 2">
            <a:extLst>
              <a:ext uri="{FF2B5EF4-FFF2-40B4-BE49-F238E27FC236}">
                <a16:creationId xmlns:a16="http://schemas.microsoft.com/office/drawing/2014/main" id="{B26CCBB9-F56E-7752-E06E-29E7D4BBCE07}"/>
              </a:ext>
            </a:extLst>
          </p:cNvPr>
          <p:cNvPicPr>
            <a:picLocks noChangeAspect="1"/>
          </p:cNvPicPr>
          <p:nvPr/>
        </p:nvPicPr>
        <p:blipFill>
          <a:blip r:embed="rId7"/>
          <a:stretch>
            <a:fillRect/>
          </a:stretch>
        </p:blipFill>
        <p:spPr>
          <a:xfrm>
            <a:off x="245475" y="0"/>
            <a:ext cx="5401849" cy="6858000"/>
          </a:xfrm>
          <a:prstGeom prst="rect">
            <a:avLst/>
          </a:prstGeom>
        </p:spPr>
      </p:pic>
    </p:spTree>
    <p:custDataLst>
      <p:tags r:id="rId1"/>
    </p:custDataLst>
    <p:extLst>
      <p:ext uri="{BB962C8B-B14F-4D97-AF65-F5344CB8AC3E}">
        <p14:creationId xmlns:p14="http://schemas.microsoft.com/office/powerpoint/2010/main" val="12667084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LEVEL UP! POWERPOINT" val="nCGhHneJ"/>
  <p:tag name="ARTICULATE_SLIDE_THUMBNAIL_REFRESH" val="1"/>
  <p:tag name="ARTICULATE_SLIDE_COUNT" val="22"/>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g_ZcveFcTuSouPSNhUDFiQ"/>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5820</TotalTime>
  <Words>1031</Words>
  <Application>Microsoft Office PowerPoint</Application>
  <PresentationFormat>Widescreen</PresentationFormat>
  <Paragraphs>81</Paragraphs>
  <Slides>19</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8" baseType="lpstr">
      <vt:lpstr>Abadi</vt:lpstr>
      <vt:lpstr>Arial</vt:lpstr>
      <vt:lpstr>Myanmar Text</vt:lpstr>
      <vt:lpstr>Segoe UI Black</vt:lpstr>
      <vt:lpstr>Segoe UI Semibold</vt:lpstr>
      <vt:lpstr>Söhne</vt:lpstr>
      <vt:lpstr>Wingdings</vt:lpstr>
      <vt:lpstr>Level up! PowerPoint</vt:lpstr>
      <vt:lpstr>think-cell Slide</vt:lpstr>
      <vt:lpstr>PowerPoint Presentation</vt:lpstr>
      <vt:lpstr>PowerPoint Presentation</vt:lpstr>
      <vt:lpstr>Unlock your fashion potential: Get personalized recommendations from our AI-powered virtual stylist.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Sandach, Martyna</dc:creator>
  <cp:keywords/>
  <cp:lastModifiedBy>vishnu shankar</cp:lastModifiedBy>
  <cp:revision>84</cp:revision>
  <dcterms:created xsi:type="dcterms:W3CDTF">2018-05-09T07:34:30Z</dcterms:created>
  <dcterms:modified xsi:type="dcterms:W3CDTF">2023-05-23T17:12:51Z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msoLanguageIDEnglishUS</vt:lpwstr>
  </property>
  <property fmtid="{D5CDD505-2E9C-101B-9397-08002B2CF9AE}" pid="3" name="ArticulateGUID">
    <vt:lpwstr>BF279434-19CC-4F2C-940F-B1DCEF3AD2ED</vt:lpwstr>
  </property>
  <property fmtid="{D5CDD505-2E9C-101B-9397-08002B2CF9AE}" pid="4" name="ArticulatePath">
    <vt:lpwstr>Create carousel effect with Morph - Template</vt:lpwstr>
  </property>
</Properties>
</file>